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autoCompressPictures="0">
  <p:sldMasterIdLst>
    <p:sldMasterId id="2147483683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nsolas" panose="020B0609020204030204" pitchFamily="49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</p:embeddedFont>
    <p:embeddedFont>
      <p:font typeface="Open Sans Light" panose="020B0306030504020204" pitchFamily="3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0629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27e7d5c0650_0_3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844" name="Google Shape;844;g27e7d5c0650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7e7d5c0650_0_4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g27e7d5c0650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27e7d5c0650_0_4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g27e7d5c0650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3a92d0e4bc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endParaRPr/>
          </a:p>
        </p:txBody>
      </p:sp>
      <p:sp>
        <p:nvSpPr>
          <p:cNvPr id="908" name="Google Shape;908;g23a92d0e4bc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23cea9510a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23cea9510aa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17" name="Google Shape;917;g23cea9510aa_0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3a92d0e4bc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23" name="Google Shape;923;g23a92d0e4b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3a92d0e4bc_0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30" name="Google Shape;930;g23a92d0e4b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437fd328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1437fd3286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46" name="Google Shape;946;g1437fd3286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3cea9510a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23cea9510aa_0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53" name="Google Shape;953;g23cea9510aa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23cea9510aa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23cea9510aa_0_6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endParaRPr/>
          </a:p>
        </p:txBody>
      </p:sp>
      <p:sp>
        <p:nvSpPr>
          <p:cNvPr id="960" name="Google Shape;960;g23cea9510aa_0_6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3a92d0e4bc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602" name="Google Shape;602;g23a92d0e4b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23cea9510a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23cea9510aa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87" name="Google Shape;987;g23cea9510aa_0_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23a92d0e4bc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993" name="Google Shape;993;g23a92d0e4b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457f70c333_6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2457f70c333_6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endParaRPr/>
          </a:p>
        </p:txBody>
      </p:sp>
      <p:sp>
        <p:nvSpPr>
          <p:cNvPr id="1035" name="Google Shape;1035;g2457f70c333_6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1437fd3286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1437fd3286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g1437fd32865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3dfc97bd4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23dfc97bd4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23cea9510aa_0_7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1072" name="Google Shape;1072;g23cea9510aa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23cea9510aa_0_7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 dirty="0"/>
          </a:p>
        </p:txBody>
      </p:sp>
      <p:sp>
        <p:nvSpPr>
          <p:cNvPr id="1083" name="Google Shape;1083;g23cea9510aa_0_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3cea9510aa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23cea9510aa_0_7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1109" name="Google Shape;1109;g23cea9510aa_0_7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23cea9510aa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23cea9510aa_0_8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g23cea9510aa_0_80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27e7d5c0650_0_2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27e7d5c0650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7e7d5c0650_0_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g27e7d5c0650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7e7d5c065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686" name="Google Shape;686;g27e7d5c065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7e7d5c0650_0_1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endParaRPr/>
          </a:p>
        </p:txBody>
      </p:sp>
      <p:sp>
        <p:nvSpPr>
          <p:cNvPr id="743" name="Google Shape;743;g27e7d5c0650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3a92d0e4b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23a92d0e4bc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802" name="Google Shape;802;g23a92d0e4bc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57f70c333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57f70c333_6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endParaRPr/>
          </a:p>
        </p:txBody>
      </p:sp>
      <p:sp>
        <p:nvSpPr>
          <p:cNvPr id="819" name="Google Shape;819;g2457f70c333_6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27e7d5c0650_0_3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g27e7d5c0650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18" Type="http://schemas.openxmlformats.org/officeDocument/2006/relationships/image" Target="../media/image25.jpg"/><Relationship Id="rId3" Type="http://schemas.openxmlformats.org/officeDocument/2006/relationships/hyperlink" Target="https://github.com/AdaCore" TargetMode="External"/><Relationship Id="rId7" Type="http://schemas.openxmlformats.org/officeDocument/2006/relationships/hyperlink" Target="https://www.adacore.com/rss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4.png"/><Relationship Id="rId2" Type="http://schemas.openxmlformats.org/officeDocument/2006/relationships/image" Target="../media/image1.jpg"/><Relationship Id="rId16" Type="http://schemas.openxmlformats.org/officeDocument/2006/relationships/hyperlink" Target="https://www.adacore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hyperlink" Target="https://www.youtube.com/user/AdaCore05" TargetMode="External"/><Relationship Id="rId5" Type="http://schemas.openxmlformats.org/officeDocument/2006/relationships/hyperlink" Target="https://www.linkedin.com/company/adacore/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hyperlink" Target="https://twitter.com/AdaCoreCompany" TargetMode="External"/><Relationship Id="rId1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adacore.com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701800" y="927099"/>
            <a:ext cx="6590026" cy="259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701800" y="3525838"/>
            <a:ext cx="4905297" cy="34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21" name="Google Shape;21;p2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22;p2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1701800" y="3909830"/>
            <a:ext cx="2743200" cy="30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" name="Google Shape;25;p2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2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28;p2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29" name="Google Shape;29;p2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30;p2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775826" y="783379"/>
            <a:ext cx="4600800" cy="4600800"/>
            <a:chOff x="6775826" y="783379"/>
            <a:chExt cx="4600800" cy="4600800"/>
          </a:xfrm>
        </p:grpSpPr>
        <p:pic>
          <p:nvPicPr>
            <p:cNvPr id="32" name="Google Shape;32;p2"/>
            <p:cNvPicPr preferRelativeResize="0"/>
            <p:nvPr/>
          </p:nvPicPr>
          <p:blipFill rotWithShape="1">
            <a:blip r:embed="rId7">
              <a:alphaModFix/>
            </a:blip>
            <a:srcRect l="9063" r="9062"/>
            <a:stretch/>
          </p:blipFill>
          <p:spPr>
            <a:xfrm>
              <a:off x="6777369" y="784922"/>
              <a:ext cx="4597715" cy="4597715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3" name="Google Shape;33;p2"/>
            <p:cNvSpPr/>
            <p:nvPr/>
          </p:nvSpPr>
          <p:spPr>
            <a:xfrm>
              <a:off x="6775826" y="783379"/>
              <a:ext cx="4600800" cy="4600800"/>
            </a:xfrm>
            <a:custGeom>
              <a:avLst/>
              <a:gdLst/>
              <a:ahLst/>
              <a:cxnLst/>
              <a:rect l="l" t="t" r="r" b="b"/>
              <a:pathLst>
                <a:path w="4600800" h="4600800" extrusionOk="0">
                  <a:moveTo>
                    <a:pt x="2300400" y="0"/>
                  </a:moveTo>
                  <a:cubicBezTo>
                    <a:pt x="3570876" y="0"/>
                    <a:pt x="4600800" y="1029924"/>
                    <a:pt x="4600800" y="2300400"/>
                  </a:cubicBezTo>
                  <a:cubicBezTo>
                    <a:pt x="4600800" y="3570876"/>
                    <a:pt x="3570876" y="4600800"/>
                    <a:pt x="2300400" y="4600800"/>
                  </a:cubicBezTo>
                  <a:cubicBezTo>
                    <a:pt x="1029924" y="4600800"/>
                    <a:pt x="0" y="3570876"/>
                    <a:pt x="0" y="2300400"/>
                  </a:cubicBezTo>
                  <a:cubicBezTo>
                    <a:pt x="0" y="1029924"/>
                    <a:pt x="1029924" y="0"/>
                    <a:pt x="2300400" y="0"/>
                  </a:cubicBezTo>
                  <a:close/>
                  <a:moveTo>
                    <a:pt x="2300400" y="470305"/>
                  </a:moveTo>
                  <a:cubicBezTo>
                    <a:pt x="1289666" y="470305"/>
                    <a:pt x="470305" y="1289666"/>
                    <a:pt x="470305" y="2300400"/>
                  </a:cubicBezTo>
                  <a:cubicBezTo>
                    <a:pt x="470305" y="3311134"/>
                    <a:pt x="1289666" y="4130495"/>
                    <a:pt x="2300400" y="4130495"/>
                  </a:cubicBezTo>
                  <a:cubicBezTo>
                    <a:pt x="3311134" y="4130495"/>
                    <a:pt x="4130495" y="3311134"/>
                    <a:pt x="4130495" y="2300400"/>
                  </a:cubicBezTo>
                  <a:cubicBezTo>
                    <a:pt x="4130495" y="1289666"/>
                    <a:pt x="3311134" y="470305"/>
                    <a:pt x="2300400" y="470305"/>
                  </a:cubicBezTo>
                  <a:close/>
                </a:path>
              </a:pathLst>
            </a:custGeom>
            <a:solidFill>
              <a:srgbClr val="B9C9D7">
                <a:alpha val="5019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Full">
  <p:cSld name="Two Content Full">
    <p:bg>
      <p:bgPr>
        <a:solidFill>
          <a:schemeClr val="lt1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1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body" idx="1"/>
          </p:nvPr>
        </p:nvSpPr>
        <p:spPr>
          <a:xfrm>
            <a:off x="6505303" y="1727094"/>
            <a:ext cx="4848482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11"/>
          <p:cNvSpPr txBox="1">
            <a:spLocks noGrp="1"/>
          </p:cNvSpPr>
          <p:nvPr>
            <p:ph type="body" idx="2"/>
          </p:nvPr>
        </p:nvSpPr>
        <p:spPr>
          <a:xfrm>
            <a:off x="1282700" y="1727094"/>
            <a:ext cx="4848482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1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5" name="Google Shape;185;p11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6" name="Google Shape;186;p11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7" name="Google Shape;187;p11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188" name="Google Shape;188;p11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11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90" name="Google Shape;19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11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192" name="Google Shape;192;p11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11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94" name="Google Shape;194;p11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Content Full">
  <p:cSld name="Title and Image Content Full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2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2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2"/>
          <p:cNvSpPr>
            <a:spLocks noGrp="1"/>
          </p:cNvSpPr>
          <p:nvPr>
            <p:ph type="pic" idx="2"/>
          </p:nvPr>
        </p:nvSpPr>
        <p:spPr>
          <a:xfrm>
            <a:off x="9652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12"/>
          <p:cNvSpPr txBox="1">
            <a:spLocks noGrp="1"/>
          </p:cNvSpPr>
          <p:nvPr>
            <p:ph type="body" idx="1"/>
          </p:nvPr>
        </p:nvSpPr>
        <p:spPr>
          <a:xfrm>
            <a:off x="965200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12"/>
          <p:cNvSpPr>
            <a:spLocks noGrp="1"/>
          </p:cNvSpPr>
          <p:nvPr>
            <p:ph type="pic" idx="3"/>
          </p:nvPr>
        </p:nvSpPr>
        <p:spPr>
          <a:xfrm>
            <a:off x="35941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12"/>
          <p:cNvSpPr txBox="1">
            <a:spLocks noGrp="1"/>
          </p:cNvSpPr>
          <p:nvPr>
            <p:ph type="body" idx="4"/>
          </p:nvPr>
        </p:nvSpPr>
        <p:spPr>
          <a:xfrm>
            <a:off x="3594100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12"/>
          <p:cNvSpPr>
            <a:spLocks noGrp="1"/>
          </p:cNvSpPr>
          <p:nvPr>
            <p:ph type="pic" idx="5"/>
          </p:nvPr>
        </p:nvSpPr>
        <p:spPr>
          <a:xfrm>
            <a:off x="62230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12"/>
          <p:cNvSpPr txBox="1">
            <a:spLocks noGrp="1"/>
          </p:cNvSpPr>
          <p:nvPr>
            <p:ph type="body" idx="6"/>
          </p:nvPr>
        </p:nvSpPr>
        <p:spPr>
          <a:xfrm>
            <a:off x="6238546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2"/>
          <p:cNvSpPr>
            <a:spLocks noGrp="1"/>
          </p:cNvSpPr>
          <p:nvPr>
            <p:ph type="pic" idx="7"/>
          </p:nvPr>
        </p:nvSpPr>
        <p:spPr>
          <a:xfrm>
            <a:off x="88519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12"/>
          <p:cNvSpPr txBox="1">
            <a:spLocks noGrp="1"/>
          </p:cNvSpPr>
          <p:nvPr>
            <p:ph type="body" idx="8"/>
          </p:nvPr>
        </p:nvSpPr>
        <p:spPr>
          <a:xfrm>
            <a:off x="8851900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12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8" name="Google Shape;208;p12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" name="Google Shape;209;p1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12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211" name="Google Shape;211;p12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12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13" name="Google Shape;21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12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215" name="Google Shape;215;p12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12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217" name="Google Shape;217;p12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">
  <p:cSld name="Image and Content"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3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3"/>
          <p:cNvPicPr preferRelativeResize="0"/>
          <p:nvPr/>
        </p:nvPicPr>
        <p:blipFill rotWithShape="1">
          <a:blip r:embed="rId2">
            <a:alphaModFix amt="80000"/>
          </a:blip>
          <a:srcRect t="15474" b="66777"/>
          <a:stretch/>
        </p:blipFill>
        <p:spPr>
          <a:xfrm>
            <a:off x="0" y="-1"/>
            <a:ext cx="121932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3"/>
          <p:cNvSpPr/>
          <p:nvPr/>
        </p:nvSpPr>
        <p:spPr>
          <a:xfrm>
            <a:off x="0" y="0"/>
            <a:ext cx="12193200" cy="144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3"/>
          <p:cNvSpPr txBox="1">
            <a:spLocks noGrp="1"/>
          </p:cNvSpPr>
          <p:nvPr>
            <p:ph type="body" idx="1"/>
          </p:nvPr>
        </p:nvSpPr>
        <p:spPr>
          <a:xfrm>
            <a:off x="1282700" y="1727094"/>
            <a:ext cx="6602816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>
            <a:spLocks noGrp="1"/>
          </p:cNvSpPr>
          <p:nvPr>
            <p:ph type="pic" idx="2"/>
          </p:nvPr>
        </p:nvSpPr>
        <p:spPr>
          <a:xfrm>
            <a:off x="7885516" y="2010864"/>
            <a:ext cx="3468268" cy="346826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5" name="Google Shape;225;p13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7" name="Google Shape;227;p13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" name="Google Shape;228;p13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9" name="Google Shape;229;p13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230" name="Google Shape;230;p13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32" name="Google Shape;23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13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234" name="Google Shape;234;p13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2">
  <p:cSld name="Image and Content 2">
    <p:bg>
      <p:bgPr>
        <a:solidFill>
          <a:schemeClr val="lt1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14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4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14"/>
          <p:cNvPicPr preferRelativeResize="0"/>
          <p:nvPr/>
        </p:nvPicPr>
        <p:blipFill rotWithShape="1">
          <a:blip r:embed="rId2">
            <a:alphaModFix amt="80000"/>
          </a:blip>
          <a:srcRect t="15474" b="66777"/>
          <a:stretch/>
        </p:blipFill>
        <p:spPr>
          <a:xfrm>
            <a:off x="0" y="-1"/>
            <a:ext cx="121932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4"/>
          <p:cNvSpPr/>
          <p:nvPr/>
        </p:nvSpPr>
        <p:spPr>
          <a:xfrm>
            <a:off x="0" y="0"/>
            <a:ext cx="12193200" cy="144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 txBox="1">
            <a:spLocks noGrp="1"/>
          </p:cNvSpPr>
          <p:nvPr>
            <p:ph type="body" idx="1"/>
          </p:nvPr>
        </p:nvSpPr>
        <p:spPr>
          <a:xfrm>
            <a:off x="4750968" y="1705533"/>
            <a:ext cx="6602816" cy="4160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4" name="Google Shape;244;p14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" name="Google Shape;245;p14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6" name="Google Shape;246;p14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247" name="Google Shape;247;p14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4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49" name="Google Shape;24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14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251" name="Google Shape;251;p14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14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53" name="Google Shape;253;p14"/>
          <p:cNvSpPr>
            <a:spLocks noGrp="1"/>
          </p:cNvSpPr>
          <p:nvPr>
            <p:ph type="pic" idx="2"/>
          </p:nvPr>
        </p:nvSpPr>
        <p:spPr>
          <a:xfrm>
            <a:off x="946930" y="2010864"/>
            <a:ext cx="3468268" cy="3468268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>
  <p:cSld name="Title and Chart"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5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5"/>
          <p:cNvPicPr preferRelativeResize="0"/>
          <p:nvPr/>
        </p:nvPicPr>
        <p:blipFill rotWithShape="1">
          <a:blip r:embed="rId2">
            <a:alphaModFix amt="80000"/>
          </a:blip>
          <a:srcRect t="15474" b="66777"/>
          <a:stretch/>
        </p:blipFill>
        <p:spPr>
          <a:xfrm>
            <a:off x="0" y="-1"/>
            <a:ext cx="121932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5"/>
          <p:cNvSpPr/>
          <p:nvPr/>
        </p:nvSpPr>
        <p:spPr>
          <a:xfrm>
            <a:off x="0" y="0"/>
            <a:ext cx="12193200" cy="144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5"/>
          <p:cNvSpPr>
            <a:spLocks noGrp="1"/>
          </p:cNvSpPr>
          <p:nvPr>
            <p:ph type="chart" idx="2"/>
          </p:nvPr>
        </p:nvSpPr>
        <p:spPr>
          <a:xfrm>
            <a:off x="1258654" y="1575334"/>
            <a:ext cx="9674693" cy="431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5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2" name="Google Shape;262;p15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3" name="Google Shape;263;p15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4" name="Google Shape;264;p15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265" name="Google Shape;265;p15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15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67" name="Google Shape;26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15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269" name="Google Shape;269;p15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15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 2">
  <p:cSld name="Title and Chart 2"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6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6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6"/>
          <p:cNvSpPr>
            <a:spLocks noGrp="1"/>
          </p:cNvSpPr>
          <p:nvPr>
            <p:ph type="chart" idx="2"/>
          </p:nvPr>
        </p:nvSpPr>
        <p:spPr>
          <a:xfrm>
            <a:off x="1258654" y="1575334"/>
            <a:ext cx="9674693" cy="4314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6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  <a:defRPr>
                <a:solidFill>
                  <a:srgbClr val="1B27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6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7" name="Google Shape;277;p16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" name="Google Shape;278;p16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9" name="Google Shape;279;p16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280" name="Google Shape;280;p16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16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82" name="Google Shape;28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" name="Google Shape;283;p16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284" name="Google Shape;284;p16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16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4">
  <p:cSld name="Image and Content 4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8"/>
          <p:cNvGrpSpPr/>
          <p:nvPr/>
        </p:nvGrpSpPr>
        <p:grpSpPr>
          <a:xfrm>
            <a:off x="4052400" y="0"/>
            <a:ext cx="8139600" cy="1443600"/>
            <a:chOff x="4052400" y="0"/>
            <a:chExt cx="8139600" cy="1443600"/>
          </a:xfrm>
        </p:grpSpPr>
        <p:pic>
          <p:nvPicPr>
            <p:cNvPr id="307" name="Google Shape;307;p18"/>
            <p:cNvPicPr preferRelativeResize="0"/>
            <p:nvPr/>
          </p:nvPicPr>
          <p:blipFill rotWithShape="1">
            <a:blip r:embed="rId2">
              <a:alphaModFix amt="80000"/>
            </a:blip>
            <a:srcRect l="33229" t="15474" r="27" b="66777"/>
            <a:stretch/>
          </p:blipFill>
          <p:spPr>
            <a:xfrm>
              <a:off x="4052400" y="0"/>
              <a:ext cx="8139600" cy="1443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" name="Google Shape;308;p18"/>
            <p:cNvSpPr/>
            <p:nvPr/>
          </p:nvSpPr>
          <p:spPr>
            <a:xfrm>
              <a:off x="4052400" y="0"/>
              <a:ext cx="8139600" cy="1443600"/>
            </a:xfrm>
            <a:prstGeom prst="rect">
              <a:avLst/>
            </a:prstGeom>
            <a:solidFill>
              <a:srgbClr val="1B2748">
                <a:alpha val="79607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18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8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18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3" name="Google Shape;313;p18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314" name="Google Shape;314;p18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8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16" name="Google Shape;31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18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318" name="Google Shape;318;p18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8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20" name="Google Shape;320;p18"/>
          <p:cNvSpPr>
            <a:spLocks noGrp="1"/>
          </p:cNvSpPr>
          <p:nvPr>
            <p:ph type="pic" idx="2"/>
          </p:nvPr>
        </p:nvSpPr>
        <p:spPr>
          <a:xfrm>
            <a:off x="0" y="0"/>
            <a:ext cx="4031136" cy="60318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1" name="Google Shape;321;p18"/>
          <p:cNvSpPr txBox="1">
            <a:spLocks noGrp="1"/>
          </p:cNvSpPr>
          <p:nvPr>
            <p:ph type="body" idx="1"/>
          </p:nvPr>
        </p:nvSpPr>
        <p:spPr>
          <a:xfrm>
            <a:off x="4498339" y="1727094"/>
            <a:ext cx="6855460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/>
          </p:nvPr>
        </p:nvSpPr>
        <p:spPr>
          <a:xfrm>
            <a:off x="4892038" y="96175"/>
            <a:ext cx="64617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23" name="Google Shape;323;p18"/>
          <p:cNvCxnSpPr/>
          <p:nvPr/>
        </p:nvCxnSpPr>
        <p:spPr>
          <a:xfrm>
            <a:off x="4475639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5">
  <p:cSld name="Image and Content 5"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9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9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9"/>
          <p:cNvSpPr>
            <a:spLocks noGrp="1"/>
          </p:cNvSpPr>
          <p:nvPr>
            <p:ph type="pic" idx="2"/>
          </p:nvPr>
        </p:nvSpPr>
        <p:spPr>
          <a:xfrm>
            <a:off x="8160864" y="0"/>
            <a:ext cx="4031136" cy="60318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8" name="Google Shape;328;p19"/>
          <p:cNvSpPr txBox="1">
            <a:spLocks noGrp="1"/>
          </p:cNvSpPr>
          <p:nvPr>
            <p:ph type="body" idx="1"/>
          </p:nvPr>
        </p:nvSpPr>
        <p:spPr>
          <a:xfrm>
            <a:off x="1282700" y="1727094"/>
            <a:ext cx="6855460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64617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  <a:defRPr>
                <a:solidFill>
                  <a:srgbClr val="1B27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1" name="Google Shape;331;p19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2" name="Google Shape;332;p19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" name="Google Shape;333;p19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334" name="Google Shape;334;p19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9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36" name="Google Shape;33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" name="Google Shape;337;p19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338" name="Google Shape;338;p19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19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Content 6">
  <p:cSld name="Image and Content 6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20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0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20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20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346" name="Google Shape;346;p20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" name="Google Shape;347;p20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48" name="Google Shape;34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" name="Google Shape;349;p20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350" name="Google Shape;350;p20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20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52" name="Google Shape;352;p20"/>
          <p:cNvSpPr>
            <a:spLocks noGrp="1"/>
          </p:cNvSpPr>
          <p:nvPr>
            <p:ph type="pic" idx="2"/>
          </p:nvPr>
        </p:nvSpPr>
        <p:spPr>
          <a:xfrm>
            <a:off x="0" y="0"/>
            <a:ext cx="4031136" cy="60318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53" name="Google Shape;353;p20"/>
          <p:cNvSpPr txBox="1">
            <a:spLocks noGrp="1"/>
          </p:cNvSpPr>
          <p:nvPr>
            <p:ph type="body" idx="1"/>
          </p:nvPr>
        </p:nvSpPr>
        <p:spPr>
          <a:xfrm>
            <a:off x="4498339" y="1727094"/>
            <a:ext cx="6855460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20"/>
          <p:cNvSpPr txBox="1">
            <a:spLocks noGrp="1"/>
          </p:cNvSpPr>
          <p:nvPr>
            <p:ph type="title"/>
          </p:nvPr>
        </p:nvSpPr>
        <p:spPr>
          <a:xfrm>
            <a:off x="4892038" y="96175"/>
            <a:ext cx="646175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  <a:defRPr>
                <a:solidFill>
                  <a:srgbClr val="1B27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55" name="Google Shape;355;p20"/>
          <p:cNvCxnSpPr/>
          <p:nvPr/>
        </p:nvCxnSpPr>
        <p:spPr>
          <a:xfrm>
            <a:off x="4475639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Gen">
  <p:cSld name="Section Header - Gen"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1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1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60" name="Google Shape;360;p21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361" name="Google Shape;361;p21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21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63" name="Google Shape;363;p21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64" name="Google Shape;364;p21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5" name="Google Shape;36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21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367" name="Google Shape;367;p21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21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69" name="Google Shape;369;p21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0" name="Google Shape;370;p21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"/>
          <p:cNvSpPr txBox="1">
            <a:spLocks noGrp="1"/>
          </p:cNvSpPr>
          <p:nvPr>
            <p:ph type="ctrTitle"/>
          </p:nvPr>
        </p:nvSpPr>
        <p:spPr>
          <a:xfrm>
            <a:off x="1701799" y="927099"/>
            <a:ext cx="9605523" cy="259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1"/>
          </p:nvPr>
        </p:nvSpPr>
        <p:spPr>
          <a:xfrm>
            <a:off x="1701800" y="3525838"/>
            <a:ext cx="4905297" cy="34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41" name="Google Shape;41;p3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3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3" name="Google Shape;43;p3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dt" idx="10"/>
          </p:nvPr>
        </p:nvSpPr>
        <p:spPr>
          <a:xfrm>
            <a:off x="1701800" y="3909830"/>
            <a:ext cx="2743200" cy="30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5" name="Google Shape;45;p3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6" name="Google Shape;46;p3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7" name="Google Shape;4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3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49" name="Google Shape;49;p3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Google Shape;50;p3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Gen Avionics">
  <p:cSld name="Section Header - Gen Avionics">
    <p:bg>
      <p:bgPr>
        <a:solidFill>
          <a:schemeClr val="lt1"/>
        </a:solid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2" descr="A plane flying in the sky&#10;&#10;Description automatically generated with low confidence"/>
          <p:cNvPicPr preferRelativeResize="0"/>
          <p:nvPr/>
        </p:nvPicPr>
        <p:blipFill rotWithShape="1">
          <a:blip r:embed="rId2">
            <a:alphaModFix amt="75000"/>
          </a:blip>
          <a:srcRect l="9354" r="19731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B2748">
              <a:alpha val="6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2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75" name="Google Shape;375;p22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6" name="Google Shape;376;p2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77" name="Google Shape;377;p22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378" name="Google Shape;378;p22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22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0" name="Google Shape;380;p2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81" name="Google Shape;381;p22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2" name="Google Shape;38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22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384" name="Google Shape;384;p22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5" name="Google Shape;385;p22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RecordFlux">
  <p:cSld name="Section Header - Gen Avionics_2"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3"/>
          <p:cNvPicPr preferRelativeResize="0"/>
          <p:nvPr/>
        </p:nvPicPr>
        <p:blipFill rotWithShape="1">
          <a:blip r:embed="rId2">
            <a:alphaModFix/>
          </a:blip>
          <a:srcRect l="8970" r="8961"/>
          <a:stretch/>
        </p:blipFill>
        <p:spPr>
          <a:xfrm>
            <a:off x="0" y="-756575"/>
            <a:ext cx="12192000" cy="761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89" name="Google Shape;389;p23"/>
          <p:cNvGrpSpPr/>
          <p:nvPr/>
        </p:nvGrpSpPr>
        <p:grpSpPr>
          <a:xfrm>
            <a:off x="4045248" y="6352054"/>
            <a:ext cx="1672900" cy="276164"/>
            <a:chOff x="3912474" y="6210245"/>
            <a:chExt cx="1672900" cy="276164"/>
          </a:xfrm>
        </p:grpSpPr>
        <p:pic>
          <p:nvPicPr>
            <p:cNvPr id="390" name="Google Shape;390;p23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3"/>
            <p:cNvSpPr txBox="1"/>
            <p:nvPr/>
          </p:nvSpPr>
          <p:spPr>
            <a:xfrm>
              <a:off x="4207474" y="6260781"/>
              <a:ext cx="137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92" name="Google Shape;392;p23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93" name="Google Shape;393;p23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4" name="Google Shape;39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8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23"/>
          <p:cNvGrpSpPr/>
          <p:nvPr/>
        </p:nvGrpSpPr>
        <p:grpSpPr>
          <a:xfrm>
            <a:off x="6607097" y="6376736"/>
            <a:ext cx="1684859" cy="226799"/>
            <a:chOff x="5736739" y="6239452"/>
            <a:chExt cx="1684859" cy="226799"/>
          </a:xfrm>
        </p:grpSpPr>
        <p:pic>
          <p:nvPicPr>
            <p:cNvPr id="396" name="Google Shape;396;p23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7" name="Google Shape;397;p23">
              <a:hlinkClick r:id="rId6"/>
            </p:cNvPr>
            <p:cNvSpPr txBox="1"/>
            <p:nvPr/>
          </p:nvSpPr>
          <p:spPr>
            <a:xfrm>
              <a:off x="6012798" y="6255576"/>
              <a:ext cx="1408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Gen Bridge">
  <p:cSld name="Section Header - Gen Avionics_1">
    <p:bg>
      <p:bgPr>
        <a:solidFill>
          <a:schemeClr val="lt1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24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2" name="Google Shape;402;p24"/>
          <p:cNvCxnSpPr/>
          <p:nvPr/>
        </p:nvCxnSpPr>
        <p:spPr>
          <a:xfrm>
            <a:off x="1260000" y="0"/>
            <a:ext cx="0" cy="4119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3" name="Google Shape;403;p2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04" name="Google Shape;404;p24"/>
          <p:cNvGrpSpPr/>
          <p:nvPr/>
        </p:nvGrpSpPr>
        <p:grpSpPr>
          <a:xfrm>
            <a:off x="4045248" y="6352054"/>
            <a:ext cx="1672900" cy="276164"/>
            <a:chOff x="3912474" y="6210245"/>
            <a:chExt cx="1672900" cy="276164"/>
          </a:xfrm>
        </p:grpSpPr>
        <p:pic>
          <p:nvPicPr>
            <p:cNvPr id="405" name="Google Shape;405;p24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6" name="Google Shape;406;p24"/>
            <p:cNvSpPr txBox="1"/>
            <p:nvPr/>
          </p:nvSpPr>
          <p:spPr>
            <a:xfrm>
              <a:off x="4207474" y="6260781"/>
              <a:ext cx="137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7" name="Google Shape;407;p24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08" name="Google Shape;408;p24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9" name="Google Shape;40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8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p24"/>
          <p:cNvGrpSpPr/>
          <p:nvPr/>
        </p:nvGrpSpPr>
        <p:grpSpPr>
          <a:xfrm>
            <a:off x="6607097" y="6376736"/>
            <a:ext cx="1684859" cy="226799"/>
            <a:chOff x="5736739" y="6239452"/>
            <a:chExt cx="1684859" cy="226799"/>
          </a:xfrm>
        </p:grpSpPr>
        <p:pic>
          <p:nvPicPr>
            <p:cNvPr id="411" name="Google Shape;411;p24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24">
              <a:hlinkClick r:id="rId6"/>
            </p:cNvPr>
            <p:cNvSpPr txBox="1"/>
            <p:nvPr/>
          </p:nvSpPr>
          <p:spPr>
            <a:xfrm>
              <a:off x="6012798" y="6255576"/>
              <a:ext cx="1408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Guarantees">
  <p:cSld name="Section Header - Gen Avionics_1_1"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5"/>
          <p:cNvPicPr preferRelativeResize="0"/>
          <p:nvPr/>
        </p:nvPicPr>
        <p:blipFill rotWithShape="1">
          <a:blip r:embed="rId2">
            <a:alphaModFix/>
          </a:blip>
          <a:srcRect t="-10375" b="18800"/>
          <a:stretch/>
        </p:blipFill>
        <p:spPr>
          <a:xfrm>
            <a:off x="0" y="-876425"/>
            <a:ext cx="12192000" cy="773442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5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17" name="Google Shape;417;p25"/>
          <p:cNvCxnSpPr/>
          <p:nvPr/>
        </p:nvCxnSpPr>
        <p:spPr>
          <a:xfrm>
            <a:off x="1260000" y="0"/>
            <a:ext cx="0" cy="4119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" name="Google Shape;418;p25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19" name="Google Shape;419;p25"/>
          <p:cNvGrpSpPr/>
          <p:nvPr/>
        </p:nvGrpSpPr>
        <p:grpSpPr>
          <a:xfrm>
            <a:off x="4045248" y="6352054"/>
            <a:ext cx="1672900" cy="276164"/>
            <a:chOff x="3912474" y="6210245"/>
            <a:chExt cx="1672900" cy="276164"/>
          </a:xfrm>
        </p:grpSpPr>
        <p:pic>
          <p:nvPicPr>
            <p:cNvPr id="420" name="Google Shape;420;p25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25"/>
            <p:cNvSpPr txBox="1"/>
            <p:nvPr/>
          </p:nvSpPr>
          <p:spPr>
            <a:xfrm>
              <a:off x="4207474" y="6260781"/>
              <a:ext cx="137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22" name="Google Shape;422;p25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23" name="Google Shape;423;p25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4" name="Google Shape;4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8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5" name="Google Shape;425;p25"/>
          <p:cNvGrpSpPr/>
          <p:nvPr/>
        </p:nvGrpSpPr>
        <p:grpSpPr>
          <a:xfrm>
            <a:off x="6607097" y="6376736"/>
            <a:ext cx="1684859" cy="226799"/>
            <a:chOff x="5736739" y="6239452"/>
            <a:chExt cx="1684859" cy="226799"/>
          </a:xfrm>
        </p:grpSpPr>
        <p:pic>
          <p:nvPicPr>
            <p:cNvPr id="426" name="Google Shape;426;p25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7" name="Google Shape;427;p25">
              <a:hlinkClick r:id="rId6"/>
            </p:cNvPr>
            <p:cNvSpPr txBox="1"/>
            <p:nvPr/>
          </p:nvSpPr>
          <p:spPr>
            <a:xfrm>
              <a:off x="6012798" y="6255576"/>
              <a:ext cx="1408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Connections">
  <p:cSld name="Section Header - Gen Avionics_1_1_1"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6"/>
          <p:cNvPicPr preferRelativeResize="0"/>
          <p:nvPr/>
        </p:nvPicPr>
        <p:blipFill rotWithShape="1">
          <a:blip r:embed="rId2">
            <a:alphaModFix/>
          </a:blip>
          <a:srcRect t="7798" b="7806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647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6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2" name="Google Shape;432;p26"/>
          <p:cNvCxnSpPr/>
          <p:nvPr/>
        </p:nvCxnSpPr>
        <p:spPr>
          <a:xfrm>
            <a:off x="1260000" y="0"/>
            <a:ext cx="0" cy="4119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3" name="Google Shape;433;p26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34" name="Google Shape;434;p26"/>
          <p:cNvGrpSpPr/>
          <p:nvPr/>
        </p:nvGrpSpPr>
        <p:grpSpPr>
          <a:xfrm>
            <a:off x="4045248" y="6352054"/>
            <a:ext cx="1672900" cy="276164"/>
            <a:chOff x="3912474" y="6210245"/>
            <a:chExt cx="1672900" cy="276164"/>
          </a:xfrm>
        </p:grpSpPr>
        <p:pic>
          <p:nvPicPr>
            <p:cNvPr id="435" name="Google Shape;435;p26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6" name="Google Shape;436;p26"/>
            <p:cNvSpPr txBox="1"/>
            <p:nvPr/>
          </p:nvSpPr>
          <p:spPr>
            <a:xfrm>
              <a:off x="4207474" y="6260781"/>
              <a:ext cx="137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37" name="Google Shape;437;p26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38" name="Google Shape;438;p26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9" name="Google Shape;43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8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0" name="Google Shape;440;p26"/>
          <p:cNvGrpSpPr/>
          <p:nvPr/>
        </p:nvGrpSpPr>
        <p:grpSpPr>
          <a:xfrm>
            <a:off x="6607097" y="6376736"/>
            <a:ext cx="1684859" cy="226799"/>
            <a:chOff x="5736739" y="6239452"/>
            <a:chExt cx="1684859" cy="226799"/>
          </a:xfrm>
        </p:grpSpPr>
        <p:pic>
          <p:nvPicPr>
            <p:cNvPr id="441" name="Google Shape;441;p26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26">
              <a:hlinkClick r:id="rId6"/>
            </p:cNvPr>
            <p:cNvSpPr txBox="1"/>
            <p:nvPr/>
          </p:nvSpPr>
          <p:spPr>
            <a:xfrm>
              <a:off x="6012798" y="6255576"/>
              <a:ext cx="1408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Defense">
  <p:cSld name="Section Header - Defense"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27" descr="A group of people watching a helicopter&#10;&#10;Description automatically generated with low confidence"/>
          <p:cNvPicPr preferRelativeResize="0"/>
          <p:nvPr/>
        </p:nvPicPr>
        <p:blipFill rotWithShape="1">
          <a:blip r:embed="rId2">
            <a:alphaModFix amt="75000"/>
          </a:blip>
          <a:srcRect l="393" t="6989" r="572" b="6989"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6" name="Google Shape;446;p27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" name="Google Shape;447;p27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7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49" name="Google Shape;449;p27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450" name="Google Shape;450;p27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27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52" name="Google Shape;452;p27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53" name="Google Shape;453;p27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4" name="Google Shape;454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p27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456" name="Google Shape;456;p27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7" name="Google Shape;457;p27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Space">
  <p:cSld name="Section Header - Space"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8" descr="A view of earth from space&#10;&#10;Description automatically generated with medium confidence"/>
          <p:cNvPicPr preferRelativeResize="0"/>
          <p:nvPr/>
        </p:nvPicPr>
        <p:blipFill rotWithShape="1">
          <a:blip r:embed="rId2">
            <a:alphaModFix amt="85000"/>
          </a:blip>
          <a:srcRect l="1451" t="1998" r="1450" b="1607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4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1" name="Google Shape;461;p28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28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465" name="Google Shape;465;p28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28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67" name="Google Shape;467;p28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8" name="Google Shape;468;p28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69" name="Google Shape;46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28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471" name="Google Shape;471;p28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2" name="Google Shape;472;p28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ATM">
  <p:cSld name="Section Header - ATM">
    <p:bg>
      <p:bgPr>
        <a:solidFill>
          <a:schemeClr val="lt1"/>
        </a:solid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9" descr="A plane flying over a city&#10;&#10;Description automatically generated with low confidence"/>
          <p:cNvPicPr preferRelativeResize="0"/>
          <p:nvPr/>
        </p:nvPicPr>
        <p:blipFill rotWithShape="1">
          <a:blip r:embed="rId2">
            <a:alphaModFix amt="85000"/>
          </a:blip>
          <a:srcRect l="16349" t="19892" r="5725" b="1433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7137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6" name="Google Shape;476;p29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7" name="Google Shape;477;p29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29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79" name="Google Shape;479;p29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480" name="Google Shape;480;p29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29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82" name="Google Shape;482;p29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83" name="Google Shape;483;p29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84" name="Google Shape;484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" name="Google Shape;485;p29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486" name="Google Shape;486;p29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29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Rail">
  <p:cSld name="Section Header - Rail"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30" descr="A train on the railway tracks&#10;&#10;Description automatically generated with medium confidence"/>
          <p:cNvPicPr preferRelativeResize="0"/>
          <p:nvPr/>
        </p:nvPicPr>
        <p:blipFill rotWithShape="1">
          <a:blip r:embed="rId2">
            <a:alphaModFix amt="85000"/>
          </a:blip>
          <a:srcRect l="757" t="10111" r="7210" b="1220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1" name="Google Shape;491;p30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2" name="Google Shape;492;p30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0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494" name="Google Shape;494;p30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495" name="Google Shape;495;p30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30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97" name="Google Shape;497;p30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98" name="Google Shape;498;p30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9" name="Google Shape;499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30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501" name="Google Shape;501;p30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30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Automotive">
  <p:cSld name="Section Header - Automotive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1" descr="A car driving on a road&#10;&#10;Description automatically generated with low confidence"/>
          <p:cNvPicPr preferRelativeResize="0"/>
          <p:nvPr/>
        </p:nvPicPr>
        <p:blipFill rotWithShape="1">
          <a:blip r:embed="rId2">
            <a:alphaModFix amt="85000"/>
          </a:blip>
          <a:srcRect/>
          <a:stretch/>
        </p:blipFill>
        <p:spPr>
          <a:xfrm>
            <a:off x="0" y="0"/>
            <a:ext cx="1220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1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819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6" name="Google Shape;506;p31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7" name="Google Shape;507;p31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8" name="Google Shape;508;p31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09" name="Google Shape;509;p31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510" name="Google Shape;510;p31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1" name="Google Shape;511;p31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12" name="Google Shape;512;p31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13" name="Google Shape;513;p31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4" name="Google Shape;51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5" name="Google Shape;515;p31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516" name="Google Shape;516;p31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7" name="Google Shape;517;p31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4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4"/>
          <p:cNvPicPr preferRelativeResize="0"/>
          <p:nvPr/>
        </p:nvPicPr>
        <p:blipFill rotWithShape="1">
          <a:blip r:embed="rId2">
            <a:alphaModFix amt="80000"/>
          </a:blip>
          <a:srcRect t="15474" b="66777"/>
          <a:stretch/>
        </p:blipFill>
        <p:spPr>
          <a:xfrm>
            <a:off x="0" y="-1"/>
            <a:ext cx="121932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"/>
          <p:cNvSpPr/>
          <p:nvPr/>
        </p:nvSpPr>
        <p:spPr>
          <a:xfrm>
            <a:off x="0" y="0"/>
            <a:ext cx="12193200" cy="144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282700" y="1735401"/>
            <a:ext cx="10071100" cy="413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9" name="Google Shape;59;p4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" name="Google Shape;60;p4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1" name="Google Shape;61;p4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62" name="Google Shape;62;p4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Google Shape;63;p4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4" name="Google Shape;6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4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66" name="Google Shape;66;p4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4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Security">
  <p:cSld name="Section Header - Security">
    <p:bg>
      <p:bgPr>
        <a:solidFill>
          <a:schemeClr val="lt1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 rotWithShape="1">
          <a:blip r:embed="rId2">
            <a:alphaModFix amt="80000"/>
          </a:blip>
          <a:srcRect t="1661" b="13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1" name="Google Shape;521;p32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2" name="Google Shape;522;p32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3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24" name="Google Shape;524;p32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525" name="Google Shape;525;p32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6" name="Google Shape;526;p32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7" name="Google Shape;527;p3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28" name="Google Shape;528;p32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29" name="Google Shape;52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0" name="Google Shape;530;p32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531" name="Google Shape;531;p32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2" name="Google Shape;532;p32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Medical">
  <p:cSld name="Section Header - Medical"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3" descr="A group of surgeons in a room&#10;&#10;Description automatically generated with low confidence"/>
          <p:cNvPicPr preferRelativeResize="0"/>
          <p:nvPr/>
        </p:nvPicPr>
        <p:blipFill rotWithShape="1">
          <a:blip r:embed="rId2">
            <a:alphaModFix amt="85000"/>
          </a:blip>
          <a:srcRect/>
          <a:stretch/>
        </p:blipFill>
        <p:spPr>
          <a:xfrm>
            <a:off x="2205" y="0"/>
            <a:ext cx="121875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3"/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1B2748">
              <a:alpha val="7450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6" name="Google Shape;536;p33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7" name="Google Shape;537;p33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647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3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39" name="Google Shape;539;p33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540" name="Google Shape;540;p33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33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42" name="Google Shape;542;p33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3" name="Google Shape;543;p33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4" name="Google Shape;54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33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546" name="Google Shape;546;p33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33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- Road ahead">
  <p:cSld name="Section Header - Medical_1">
    <p:bg>
      <p:bgPr>
        <a:solidFill>
          <a:schemeClr val="lt1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4"/>
          <p:cNvPicPr preferRelativeResize="0"/>
          <p:nvPr/>
        </p:nvPicPr>
        <p:blipFill rotWithShape="1">
          <a:blip r:embed="rId2">
            <a:alphaModFix/>
          </a:blip>
          <a:srcRect t="9272" r="3053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4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1B2748">
              <a:alpha val="745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1" name="Google Shape;551;p34"/>
          <p:cNvCxnSpPr/>
          <p:nvPr/>
        </p:nvCxnSpPr>
        <p:spPr>
          <a:xfrm>
            <a:off x="1260000" y="0"/>
            <a:ext cx="0" cy="4119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2" name="Google Shape;552;p34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3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54" name="Google Shape;554;p34"/>
          <p:cNvGrpSpPr/>
          <p:nvPr/>
        </p:nvGrpSpPr>
        <p:grpSpPr>
          <a:xfrm>
            <a:off x="4045248" y="6352054"/>
            <a:ext cx="1672900" cy="276164"/>
            <a:chOff x="3912474" y="6210245"/>
            <a:chExt cx="1672900" cy="276164"/>
          </a:xfrm>
        </p:grpSpPr>
        <p:pic>
          <p:nvPicPr>
            <p:cNvPr id="555" name="Google Shape;555;p34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6" name="Google Shape;556;p34"/>
            <p:cNvSpPr txBox="1"/>
            <p:nvPr/>
          </p:nvSpPr>
          <p:spPr>
            <a:xfrm>
              <a:off x="4207474" y="6260781"/>
              <a:ext cx="137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57" name="Google Shape;557;p34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58" name="Google Shape;558;p34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59" name="Google Shape;559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8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34"/>
          <p:cNvGrpSpPr/>
          <p:nvPr/>
        </p:nvGrpSpPr>
        <p:grpSpPr>
          <a:xfrm>
            <a:off x="6607097" y="6376736"/>
            <a:ext cx="1684859" cy="226799"/>
            <a:chOff x="5736739" y="6239452"/>
            <a:chExt cx="1684859" cy="226799"/>
          </a:xfrm>
        </p:grpSpPr>
        <p:pic>
          <p:nvPicPr>
            <p:cNvPr id="561" name="Google Shape;561;p34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34">
              <a:hlinkClick r:id="rId6"/>
            </p:cNvPr>
            <p:cNvSpPr txBox="1"/>
            <p:nvPr/>
          </p:nvSpPr>
          <p:spPr>
            <a:xfrm>
              <a:off x="6012798" y="6255576"/>
              <a:ext cx="14088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35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5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Google Shape;566;p35"/>
          <p:cNvCxnSpPr/>
          <p:nvPr/>
        </p:nvCxnSpPr>
        <p:spPr>
          <a:xfrm>
            <a:off x="1260000" y="0"/>
            <a:ext cx="0" cy="411919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7" name="Google Shape;567;p35"/>
          <p:cNvSpPr txBox="1"/>
          <p:nvPr/>
        </p:nvSpPr>
        <p:spPr>
          <a:xfrm>
            <a:off x="1560105" y="2383098"/>
            <a:ext cx="546385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Thank you</a:t>
            </a:r>
            <a:endParaRPr/>
          </a:p>
        </p:txBody>
      </p:sp>
      <p:pic>
        <p:nvPicPr>
          <p:cNvPr id="568" name="Google Shape;568;p3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87884" y="272041"/>
            <a:ext cx="361768" cy="35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13276" y="272040"/>
            <a:ext cx="361768" cy="36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35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75188" y="272040"/>
            <a:ext cx="361768" cy="36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3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25972" y="272040"/>
            <a:ext cx="361768" cy="36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35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00580" y="272040"/>
            <a:ext cx="361768" cy="361768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35"/>
          <p:cNvSpPr txBox="1">
            <a:spLocks noGrp="1"/>
          </p:cNvSpPr>
          <p:nvPr>
            <p:ph type="subTitle" idx="1"/>
          </p:nvPr>
        </p:nvSpPr>
        <p:spPr>
          <a:xfrm>
            <a:off x="1701800" y="3525838"/>
            <a:ext cx="6289620" cy="34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4" name="Google Shape;574;p35"/>
          <p:cNvSpPr txBox="1">
            <a:spLocks noGrp="1"/>
          </p:cNvSpPr>
          <p:nvPr>
            <p:ph type="ctrTitle"/>
          </p:nvPr>
        </p:nvSpPr>
        <p:spPr>
          <a:xfrm>
            <a:off x="1701799" y="3918430"/>
            <a:ext cx="6289594" cy="182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Open Sans"/>
              <a:buNone/>
              <a:defRPr sz="15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35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76" name="Google Shape;576;p35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577" name="Google Shape;577;p35" descr="Graphical user interface, application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35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79" name="Google Shape;579;p35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80" name="Google Shape;580;p35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1" name="Google Shape;581;p3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2" name="Google Shape;582;p35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583" name="Google Shape;583;p35" descr="Graphical user interface, applicati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4" name="Google Shape;584;p35">
              <a:hlinkClick r:id="rId1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85" name="Google Shape;585;p35"/>
          <p:cNvGrpSpPr/>
          <p:nvPr/>
        </p:nvGrpSpPr>
        <p:grpSpPr>
          <a:xfrm>
            <a:off x="6256986" y="292453"/>
            <a:ext cx="3515032" cy="3515032"/>
            <a:chOff x="6256986" y="292453"/>
            <a:chExt cx="3515032" cy="3515032"/>
          </a:xfrm>
        </p:grpSpPr>
        <p:pic>
          <p:nvPicPr>
            <p:cNvPr id="586" name="Google Shape;586;p35"/>
            <p:cNvPicPr preferRelativeResize="0"/>
            <p:nvPr/>
          </p:nvPicPr>
          <p:blipFill rotWithShape="1">
            <a:blip r:embed="rId17">
              <a:alphaModFix/>
            </a:blip>
            <a:srcRect l="16648" r="16648"/>
            <a:stretch/>
          </p:blipFill>
          <p:spPr>
            <a:xfrm>
              <a:off x="6256986" y="292453"/>
              <a:ext cx="3515032" cy="3515032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587" name="Google Shape;587;p35"/>
            <p:cNvSpPr/>
            <p:nvPr/>
          </p:nvSpPr>
          <p:spPr>
            <a:xfrm>
              <a:off x="6259502" y="294969"/>
              <a:ext cx="3510000" cy="3510000"/>
            </a:xfrm>
            <a:custGeom>
              <a:avLst/>
              <a:gdLst/>
              <a:ahLst/>
              <a:cxnLst/>
              <a:rect l="l" t="t" r="r" b="b"/>
              <a:pathLst>
                <a:path w="4600800" h="4600800" extrusionOk="0">
                  <a:moveTo>
                    <a:pt x="2300400" y="0"/>
                  </a:moveTo>
                  <a:cubicBezTo>
                    <a:pt x="3570876" y="0"/>
                    <a:pt x="4600800" y="1029924"/>
                    <a:pt x="4600800" y="2300400"/>
                  </a:cubicBezTo>
                  <a:cubicBezTo>
                    <a:pt x="4600800" y="3570876"/>
                    <a:pt x="3570876" y="4600800"/>
                    <a:pt x="2300400" y="4600800"/>
                  </a:cubicBezTo>
                  <a:cubicBezTo>
                    <a:pt x="1029924" y="4600800"/>
                    <a:pt x="0" y="3570876"/>
                    <a:pt x="0" y="2300400"/>
                  </a:cubicBezTo>
                  <a:cubicBezTo>
                    <a:pt x="0" y="1029924"/>
                    <a:pt x="1029924" y="0"/>
                    <a:pt x="2300400" y="0"/>
                  </a:cubicBezTo>
                  <a:close/>
                  <a:moveTo>
                    <a:pt x="2300400" y="470305"/>
                  </a:moveTo>
                  <a:cubicBezTo>
                    <a:pt x="1289666" y="470305"/>
                    <a:pt x="470305" y="1289666"/>
                    <a:pt x="470305" y="2300400"/>
                  </a:cubicBezTo>
                  <a:cubicBezTo>
                    <a:pt x="470305" y="3311134"/>
                    <a:pt x="1289666" y="4130495"/>
                    <a:pt x="2300400" y="4130495"/>
                  </a:cubicBezTo>
                  <a:cubicBezTo>
                    <a:pt x="3311134" y="4130495"/>
                    <a:pt x="4130495" y="3311134"/>
                    <a:pt x="4130495" y="2300400"/>
                  </a:cubicBezTo>
                  <a:cubicBezTo>
                    <a:pt x="4130495" y="1289666"/>
                    <a:pt x="3311134" y="470305"/>
                    <a:pt x="2300400" y="470305"/>
                  </a:cubicBezTo>
                  <a:close/>
                </a:path>
              </a:pathLst>
            </a:custGeom>
            <a:solidFill>
              <a:srgbClr val="B9C9D7">
                <a:alpha val="5019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8" name="Google Shape;588;p35"/>
          <p:cNvGrpSpPr/>
          <p:nvPr/>
        </p:nvGrpSpPr>
        <p:grpSpPr>
          <a:xfrm>
            <a:off x="9383230" y="2490046"/>
            <a:ext cx="3200400" cy="3200400"/>
            <a:chOff x="9383230" y="2490046"/>
            <a:chExt cx="3200400" cy="3200400"/>
          </a:xfrm>
        </p:grpSpPr>
        <p:pic>
          <p:nvPicPr>
            <p:cNvPr id="589" name="Google Shape;589;p35"/>
            <p:cNvPicPr preferRelativeResize="0"/>
            <p:nvPr/>
          </p:nvPicPr>
          <p:blipFill rotWithShape="1">
            <a:blip r:embed="rId18">
              <a:alphaModFix/>
            </a:blip>
            <a:srcRect l="21227" r="21227"/>
            <a:stretch/>
          </p:blipFill>
          <p:spPr>
            <a:xfrm>
              <a:off x="9383230" y="2490046"/>
              <a:ext cx="3200400" cy="32004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590" name="Google Shape;590;p35"/>
            <p:cNvSpPr/>
            <p:nvPr/>
          </p:nvSpPr>
          <p:spPr>
            <a:xfrm>
              <a:off x="9383230" y="2490046"/>
              <a:ext cx="3200400" cy="3200400"/>
            </a:xfrm>
            <a:custGeom>
              <a:avLst/>
              <a:gdLst/>
              <a:ahLst/>
              <a:cxnLst/>
              <a:rect l="l" t="t" r="r" b="b"/>
              <a:pathLst>
                <a:path w="4600800" h="4600800" extrusionOk="0">
                  <a:moveTo>
                    <a:pt x="2300400" y="0"/>
                  </a:moveTo>
                  <a:cubicBezTo>
                    <a:pt x="3570876" y="0"/>
                    <a:pt x="4600800" y="1029924"/>
                    <a:pt x="4600800" y="2300400"/>
                  </a:cubicBezTo>
                  <a:cubicBezTo>
                    <a:pt x="4600800" y="3570876"/>
                    <a:pt x="3570876" y="4600800"/>
                    <a:pt x="2300400" y="4600800"/>
                  </a:cubicBezTo>
                  <a:cubicBezTo>
                    <a:pt x="1029924" y="4600800"/>
                    <a:pt x="0" y="3570876"/>
                    <a:pt x="0" y="2300400"/>
                  </a:cubicBezTo>
                  <a:cubicBezTo>
                    <a:pt x="0" y="1029924"/>
                    <a:pt x="1029924" y="0"/>
                    <a:pt x="2300400" y="0"/>
                  </a:cubicBezTo>
                  <a:close/>
                  <a:moveTo>
                    <a:pt x="2300400" y="470305"/>
                  </a:moveTo>
                  <a:cubicBezTo>
                    <a:pt x="1289666" y="470305"/>
                    <a:pt x="470305" y="1289666"/>
                    <a:pt x="470305" y="2300400"/>
                  </a:cubicBezTo>
                  <a:cubicBezTo>
                    <a:pt x="470305" y="3311134"/>
                    <a:pt x="1289666" y="4130495"/>
                    <a:pt x="2300400" y="4130495"/>
                  </a:cubicBezTo>
                  <a:cubicBezTo>
                    <a:pt x="3311134" y="4130495"/>
                    <a:pt x="4130495" y="3311134"/>
                    <a:pt x="4130495" y="2300400"/>
                  </a:cubicBezTo>
                  <a:cubicBezTo>
                    <a:pt x="4130495" y="1289666"/>
                    <a:pt x="3311134" y="470305"/>
                    <a:pt x="2300400" y="470305"/>
                  </a:cubicBezTo>
                  <a:close/>
                </a:path>
              </a:pathLst>
            </a:custGeom>
            <a:solidFill>
              <a:srgbClr val="B9C9D7">
                <a:alpha val="50196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5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5"/>
          <p:cNvPicPr preferRelativeResize="0"/>
          <p:nvPr/>
        </p:nvPicPr>
        <p:blipFill rotWithShape="1">
          <a:blip r:embed="rId2">
            <a:alphaModFix amt="80000"/>
          </a:blip>
          <a:srcRect t="15474" b="66777"/>
          <a:stretch/>
        </p:blipFill>
        <p:spPr>
          <a:xfrm>
            <a:off x="0" y="-1"/>
            <a:ext cx="121932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"/>
          <p:cNvSpPr/>
          <p:nvPr/>
        </p:nvSpPr>
        <p:spPr>
          <a:xfrm>
            <a:off x="0" y="0"/>
            <a:ext cx="12193200" cy="144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1"/>
          </p:nvPr>
        </p:nvSpPr>
        <p:spPr>
          <a:xfrm>
            <a:off x="6505303" y="1727094"/>
            <a:ext cx="4848482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body" idx="2"/>
          </p:nvPr>
        </p:nvSpPr>
        <p:spPr>
          <a:xfrm>
            <a:off x="1282700" y="1727094"/>
            <a:ext cx="4848482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7" name="Google Shape;77;p5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" name="Google Shape;78;p5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" name="Google Shape;79;p5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80" name="Google Shape;80;p5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5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82" name="Google Shape;8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5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84" name="Google Shape;84;p5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5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6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6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  <a:defRPr>
                <a:solidFill>
                  <a:srgbClr val="1B27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"/>
          <p:cNvSpPr txBox="1">
            <a:spLocks noGrp="1"/>
          </p:cNvSpPr>
          <p:nvPr>
            <p:ph type="body" idx="1"/>
          </p:nvPr>
        </p:nvSpPr>
        <p:spPr>
          <a:xfrm>
            <a:off x="1282700" y="1735401"/>
            <a:ext cx="10071100" cy="413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6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" name="Google Shape;92;p6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6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" name="Google Shape;94;p6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95" name="Google Shape;95;p6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" name="Google Shape;96;p6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7" name="Google Shape;9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6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99" name="Google Shape;99;p6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" name="Google Shape;100;p6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2">
  <p:cSld name="Two Content 2"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7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7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7"/>
          <p:cNvSpPr txBox="1">
            <a:spLocks noGrp="1"/>
          </p:cNvSpPr>
          <p:nvPr>
            <p:ph type="body" idx="1"/>
          </p:nvPr>
        </p:nvSpPr>
        <p:spPr>
          <a:xfrm>
            <a:off x="6505303" y="1727094"/>
            <a:ext cx="4848482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2"/>
          </p:nvPr>
        </p:nvSpPr>
        <p:spPr>
          <a:xfrm>
            <a:off x="1282700" y="1727094"/>
            <a:ext cx="4848482" cy="413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7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  <a:defRPr>
                <a:solidFill>
                  <a:srgbClr val="1B27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" name="Google Shape;108;p7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7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111" name="Google Shape;111;p7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7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13" name="Google Shape;11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7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115" name="Google Shape;115;p7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7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Graphic Content">
  <p:cSld name="Title and Graphic Content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8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8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8"/>
          <p:cNvPicPr preferRelativeResize="0"/>
          <p:nvPr/>
        </p:nvPicPr>
        <p:blipFill rotWithShape="1">
          <a:blip r:embed="rId2">
            <a:alphaModFix amt="80000"/>
          </a:blip>
          <a:srcRect t="15474" b="66777"/>
          <a:stretch/>
        </p:blipFill>
        <p:spPr>
          <a:xfrm>
            <a:off x="0" y="-1"/>
            <a:ext cx="12193200" cy="14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8"/>
          <p:cNvSpPr/>
          <p:nvPr/>
        </p:nvSpPr>
        <p:spPr>
          <a:xfrm>
            <a:off x="0" y="0"/>
            <a:ext cx="12193200" cy="144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"/>
          <p:cNvSpPr txBox="1">
            <a:spLocks noGrp="1"/>
          </p:cNvSpPr>
          <p:nvPr>
            <p:ph type="body" idx="1"/>
          </p:nvPr>
        </p:nvSpPr>
        <p:spPr>
          <a:xfrm>
            <a:off x="1282700" y="2282266"/>
            <a:ext cx="10071100" cy="482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00"/>
              <a:buFont typeface="Open Sans"/>
              <a:buNone/>
              <a:defRPr sz="33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8"/>
          <p:cNvSpPr txBox="1">
            <a:spLocks noGrp="1"/>
          </p:cNvSpPr>
          <p:nvPr>
            <p:ph type="body" idx="2"/>
          </p:nvPr>
        </p:nvSpPr>
        <p:spPr>
          <a:xfrm>
            <a:off x="1244600" y="3526074"/>
            <a:ext cx="3044072" cy="1430043"/>
          </a:xfrm>
          <a:prstGeom prst="rect">
            <a:avLst/>
          </a:prstGeom>
          <a:solidFill>
            <a:srgbClr val="1B2748"/>
          </a:solidFill>
          <a:ln>
            <a:noFill/>
          </a:ln>
        </p:spPr>
        <p:txBody>
          <a:bodyPr spcFirstLastPara="1" wrap="square" lIns="324000" tIns="45700" rIns="900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8"/>
          <p:cNvSpPr txBox="1">
            <a:spLocks noGrp="1"/>
          </p:cNvSpPr>
          <p:nvPr>
            <p:ph type="body" idx="3"/>
          </p:nvPr>
        </p:nvSpPr>
        <p:spPr>
          <a:xfrm>
            <a:off x="1244600" y="3277960"/>
            <a:ext cx="3044072" cy="531628"/>
          </a:xfrm>
          <a:prstGeom prst="rect">
            <a:avLst/>
          </a:prstGeom>
          <a:solidFill>
            <a:srgbClr val="1B2748"/>
          </a:solidFill>
          <a:ln>
            <a:noFill/>
          </a:ln>
        </p:spPr>
        <p:txBody>
          <a:bodyPr spcFirstLastPara="1" wrap="square" lIns="324000" tIns="45700" rIns="90000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"/>
          <p:cNvSpPr txBox="1">
            <a:spLocks noGrp="1"/>
          </p:cNvSpPr>
          <p:nvPr>
            <p:ph type="body" idx="4"/>
          </p:nvPr>
        </p:nvSpPr>
        <p:spPr>
          <a:xfrm>
            <a:off x="4383922" y="3526074"/>
            <a:ext cx="3044072" cy="1430043"/>
          </a:xfrm>
          <a:prstGeom prst="rect">
            <a:avLst/>
          </a:prstGeom>
          <a:solidFill>
            <a:srgbClr val="B9C9D7"/>
          </a:solidFill>
          <a:ln>
            <a:noFill/>
          </a:ln>
        </p:spPr>
        <p:txBody>
          <a:bodyPr spcFirstLastPara="1" wrap="square" lIns="324000" tIns="45700" rIns="900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sz="2500" b="1">
                <a:solidFill>
                  <a:srgbClr val="1B274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8"/>
          <p:cNvSpPr txBox="1">
            <a:spLocks noGrp="1"/>
          </p:cNvSpPr>
          <p:nvPr>
            <p:ph type="body" idx="5"/>
          </p:nvPr>
        </p:nvSpPr>
        <p:spPr>
          <a:xfrm>
            <a:off x="4383922" y="3277960"/>
            <a:ext cx="3044072" cy="531628"/>
          </a:xfrm>
          <a:prstGeom prst="rect">
            <a:avLst/>
          </a:prstGeom>
          <a:solidFill>
            <a:srgbClr val="B9C9D7"/>
          </a:solidFill>
          <a:ln>
            <a:noFill/>
          </a:ln>
        </p:spPr>
        <p:txBody>
          <a:bodyPr spcFirstLastPara="1" wrap="square" lIns="324000" tIns="45700" rIns="90000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 b="0">
                <a:solidFill>
                  <a:srgbClr val="1B2748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body" idx="6"/>
          </p:nvPr>
        </p:nvSpPr>
        <p:spPr>
          <a:xfrm>
            <a:off x="7523244" y="3526074"/>
            <a:ext cx="3044072" cy="1430043"/>
          </a:xfrm>
          <a:prstGeom prst="rect">
            <a:avLst/>
          </a:prstGeom>
          <a:solidFill>
            <a:srgbClr val="EF7507"/>
          </a:solidFill>
          <a:ln>
            <a:noFill/>
          </a:ln>
        </p:spPr>
        <p:txBody>
          <a:bodyPr spcFirstLastPara="1" wrap="square" lIns="324000" tIns="45700" rIns="90000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8"/>
          <p:cNvSpPr txBox="1">
            <a:spLocks noGrp="1"/>
          </p:cNvSpPr>
          <p:nvPr>
            <p:ph type="body" idx="7"/>
          </p:nvPr>
        </p:nvSpPr>
        <p:spPr>
          <a:xfrm>
            <a:off x="7523244" y="3277960"/>
            <a:ext cx="3044072" cy="531628"/>
          </a:xfrm>
          <a:prstGeom prst="rect">
            <a:avLst/>
          </a:prstGeom>
          <a:solidFill>
            <a:srgbClr val="EF7507"/>
          </a:solidFill>
          <a:ln>
            <a:noFill/>
          </a:ln>
        </p:spPr>
        <p:txBody>
          <a:bodyPr spcFirstLastPara="1" wrap="square" lIns="324000" tIns="45700" rIns="90000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  <a:defRPr sz="1700" b="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8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1" name="Google Shape;131;p8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p8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8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134" name="Google Shape;134;p8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8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36" name="Google Shape;13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8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138" name="Google Shape;138;p8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8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Full">
  <p:cSld name="Title and Content Full">
    <p:bg>
      <p:bgPr>
        <a:solidFill>
          <a:schemeClr val="lt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9"/>
          <p:cNvPicPr preferRelativeResize="0"/>
          <p:nvPr/>
        </p:nvPicPr>
        <p:blipFill rotWithShape="1">
          <a:blip r:embed="rId2">
            <a:alphaModFix amt="80000"/>
          </a:blip>
          <a:srcRect t="1917" b="13743"/>
          <a:stretch/>
        </p:blipFill>
        <p:spPr>
          <a:xfrm>
            <a:off x="0" y="0"/>
            <a:ext cx="12193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9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1B2748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body" idx="1"/>
          </p:nvPr>
        </p:nvSpPr>
        <p:spPr>
          <a:xfrm>
            <a:off x="1282700" y="1735401"/>
            <a:ext cx="10071100" cy="4130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✔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6" name="Google Shape;146;p9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p9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9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149" name="Google Shape;149;p9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9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" name="Google Shape;152;p9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153" name="Google Shape;153;p9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9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55" name="Google Shape;155;p9"/>
          <p:cNvCxnSpPr/>
          <p:nvPr/>
        </p:nvCxnSpPr>
        <p:spPr>
          <a:xfrm>
            <a:off x="0" y="6049212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B9C9D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 Content">
  <p:cSld name="Title and Image Content"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0"/>
          <p:cNvPicPr preferRelativeResize="0"/>
          <p:nvPr/>
        </p:nvPicPr>
        <p:blipFill rotWithShape="1">
          <a:blip r:embed="rId2">
            <a:alphaModFix amt="80000"/>
          </a:blip>
          <a:srcRect t="76251" b="13743"/>
          <a:stretch/>
        </p:blipFill>
        <p:spPr>
          <a:xfrm>
            <a:off x="0" y="6044400"/>
            <a:ext cx="12193200" cy="81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/>
          <p:nvPr/>
        </p:nvSpPr>
        <p:spPr>
          <a:xfrm>
            <a:off x="0" y="6044400"/>
            <a:ext cx="12193200" cy="813600"/>
          </a:xfrm>
          <a:prstGeom prst="rect">
            <a:avLst/>
          </a:prstGeom>
          <a:solidFill>
            <a:srgbClr val="1B2748">
              <a:alpha val="7960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0"/>
          <p:cNvSpPr>
            <a:spLocks noGrp="1"/>
          </p:cNvSpPr>
          <p:nvPr>
            <p:ph type="pic" idx="2"/>
          </p:nvPr>
        </p:nvSpPr>
        <p:spPr>
          <a:xfrm>
            <a:off x="9652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10"/>
          <p:cNvSpPr txBox="1">
            <a:spLocks noGrp="1"/>
          </p:cNvSpPr>
          <p:nvPr>
            <p:ph type="body" idx="1"/>
          </p:nvPr>
        </p:nvSpPr>
        <p:spPr>
          <a:xfrm>
            <a:off x="965200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>
            <a:spLocks noGrp="1"/>
          </p:cNvSpPr>
          <p:nvPr>
            <p:ph type="pic" idx="3"/>
          </p:nvPr>
        </p:nvSpPr>
        <p:spPr>
          <a:xfrm>
            <a:off x="35941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10"/>
          <p:cNvSpPr txBox="1">
            <a:spLocks noGrp="1"/>
          </p:cNvSpPr>
          <p:nvPr>
            <p:ph type="body" idx="4"/>
          </p:nvPr>
        </p:nvSpPr>
        <p:spPr>
          <a:xfrm>
            <a:off x="3594100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0"/>
          <p:cNvSpPr>
            <a:spLocks noGrp="1"/>
          </p:cNvSpPr>
          <p:nvPr>
            <p:ph type="pic" idx="5"/>
          </p:nvPr>
        </p:nvSpPr>
        <p:spPr>
          <a:xfrm>
            <a:off x="62230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10"/>
          <p:cNvSpPr txBox="1">
            <a:spLocks noGrp="1"/>
          </p:cNvSpPr>
          <p:nvPr>
            <p:ph type="body" idx="6"/>
          </p:nvPr>
        </p:nvSpPr>
        <p:spPr>
          <a:xfrm>
            <a:off x="6238546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0"/>
          <p:cNvSpPr>
            <a:spLocks noGrp="1"/>
          </p:cNvSpPr>
          <p:nvPr>
            <p:ph type="pic" idx="7"/>
          </p:nvPr>
        </p:nvSpPr>
        <p:spPr>
          <a:xfrm>
            <a:off x="8851900" y="1705189"/>
            <a:ext cx="2374900" cy="23749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10"/>
          <p:cNvSpPr txBox="1">
            <a:spLocks noGrp="1"/>
          </p:cNvSpPr>
          <p:nvPr>
            <p:ph type="body" idx="8"/>
          </p:nvPr>
        </p:nvSpPr>
        <p:spPr>
          <a:xfrm>
            <a:off x="8851900" y="4241800"/>
            <a:ext cx="2374900" cy="13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Open Sans"/>
              <a:buNone/>
              <a:defRPr sz="2200" b="1">
                <a:solidFill>
                  <a:srgbClr val="EF750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0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  <a:defRPr>
                <a:solidFill>
                  <a:srgbClr val="1B274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9" name="Google Shape;169;p10"/>
          <p:cNvCxnSpPr/>
          <p:nvPr/>
        </p:nvCxnSpPr>
        <p:spPr>
          <a:xfrm>
            <a:off x="1260000" y="423031"/>
            <a:ext cx="0" cy="64057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0" name="Google Shape;170;p10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10"/>
          <p:cNvGrpSpPr/>
          <p:nvPr/>
        </p:nvGrpSpPr>
        <p:grpSpPr>
          <a:xfrm>
            <a:off x="4045248" y="6352054"/>
            <a:ext cx="1672780" cy="276164"/>
            <a:chOff x="3912474" y="6210245"/>
            <a:chExt cx="1672780" cy="276164"/>
          </a:xfrm>
        </p:grpSpPr>
        <p:pic>
          <p:nvPicPr>
            <p:cNvPr id="172" name="Google Shape;172;p10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474" y="6210245"/>
              <a:ext cx="224484" cy="27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10"/>
            <p:cNvSpPr txBox="1"/>
            <p:nvPr/>
          </p:nvSpPr>
          <p:spPr>
            <a:xfrm>
              <a:off x="4207474" y="6260781"/>
              <a:ext cx="137778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00" y="6269813"/>
            <a:ext cx="1614896" cy="3392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0"/>
          <p:cNvGrpSpPr/>
          <p:nvPr/>
        </p:nvGrpSpPr>
        <p:grpSpPr>
          <a:xfrm>
            <a:off x="6607097" y="6376736"/>
            <a:ext cx="1684729" cy="226799"/>
            <a:chOff x="5736739" y="6239452"/>
            <a:chExt cx="1684729" cy="226799"/>
          </a:xfrm>
        </p:grpSpPr>
        <p:pic>
          <p:nvPicPr>
            <p:cNvPr id="176" name="Google Shape;176;p10" descr="Graphical user interface, applicati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6739" y="6239452"/>
              <a:ext cx="224484" cy="226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10">
              <a:hlinkClick r:id="rId6"/>
            </p:cNvPr>
            <p:cNvSpPr txBox="1"/>
            <p:nvPr/>
          </p:nvSpPr>
          <p:spPr>
            <a:xfrm>
              <a:off x="6012798" y="6255576"/>
              <a:ext cx="140867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adacore.com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676399" y="365125"/>
            <a:ext cx="96773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82700" y="2273301"/>
            <a:ext cx="10071100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F750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B274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128046" y="6177885"/>
            <a:ext cx="772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8890000" y="6274722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37"/>
          <p:cNvSpPr txBox="1">
            <a:spLocks noGrp="1"/>
          </p:cNvSpPr>
          <p:nvPr>
            <p:ph type="ctrTitle"/>
          </p:nvPr>
        </p:nvSpPr>
        <p:spPr>
          <a:xfrm>
            <a:off x="1701799" y="927099"/>
            <a:ext cx="9605523" cy="259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en-US" sz="3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 End of</a:t>
            </a:r>
            <a:br>
              <a:rPr lang="en-US" sz="35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US" sz="3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Binary Protocol Parser</a:t>
            </a:r>
            <a:endParaRPr sz="35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en-US" sz="3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Vulnerabilities</a:t>
            </a:r>
            <a:endParaRPr sz="35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97" name="Google Shape;597;p37"/>
          <p:cNvSpPr txBox="1">
            <a:spLocks noGrp="1"/>
          </p:cNvSpPr>
          <p:nvPr>
            <p:ph type="subTitle" idx="1"/>
          </p:nvPr>
        </p:nvSpPr>
        <p:spPr>
          <a:xfrm>
            <a:off x="1701800" y="3525850"/>
            <a:ext cx="2072400" cy="3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/>
              <a:t>Tobias Reiher</a:t>
            </a:r>
            <a:endParaRPr/>
          </a:p>
        </p:txBody>
      </p:sp>
      <p:sp>
        <p:nvSpPr>
          <p:cNvPr id="598" name="Google Shape;598;p37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500" cy="255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AdaCore</a:t>
            </a:r>
            <a:endParaRPr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9" name="Google Shape;599;p37"/>
          <p:cNvSpPr txBox="1">
            <a:spLocks noGrp="1"/>
          </p:cNvSpPr>
          <p:nvPr>
            <p:ph type="dt" idx="10"/>
          </p:nvPr>
        </p:nvSpPr>
        <p:spPr>
          <a:xfrm>
            <a:off x="1701800" y="3909830"/>
            <a:ext cx="2743200" cy="301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Oct 17, 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46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Proofs on the model level</a:t>
            </a:r>
            <a:endParaRPr/>
          </a:p>
        </p:txBody>
      </p:sp>
      <p:sp>
        <p:nvSpPr>
          <p:cNvPr id="847" name="Google Shape;847;p46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848" name="Google Shape;848;p46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9" name="Google Shape;849;p46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50" name="Google Shape;850;p46"/>
          <p:cNvSpPr txBox="1"/>
          <p:nvPr/>
        </p:nvSpPr>
        <p:spPr>
          <a:xfrm>
            <a:off x="2392650" y="4500463"/>
            <a:ext cx="7406700" cy="756074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model: error: negative size for field "Data" </a:t>
            </a:r>
            <a:b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8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Src_Port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-&gt; </a:t>
            </a:r>
            <a:r>
              <a:rPr lang="en-US" sz="1800" b="1" dirty="0" err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Dest_Port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-&gt; Length -&gt; Checksum -&gt; Data)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51" name="Google Shape;851;p46"/>
          <p:cNvGrpSpPr/>
          <p:nvPr/>
        </p:nvGrpSpPr>
        <p:grpSpPr>
          <a:xfrm>
            <a:off x="804450" y="2547400"/>
            <a:ext cx="10583100" cy="684000"/>
            <a:chOff x="636150" y="2547400"/>
            <a:chExt cx="10583100" cy="684000"/>
          </a:xfrm>
        </p:grpSpPr>
        <p:sp>
          <p:nvSpPr>
            <p:cNvPr id="852" name="Google Shape;852;p46"/>
            <p:cNvSpPr/>
            <p:nvPr/>
          </p:nvSpPr>
          <p:spPr>
            <a:xfrm>
              <a:off x="6361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Src_Port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53" name="Google Shape;853;p46"/>
            <p:cNvSpPr/>
            <p:nvPr/>
          </p:nvSpPr>
          <p:spPr>
            <a:xfrm>
              <a:off x="298477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Dest_Port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54" name="Google Shape;854;p46"/>
            <p:cNvSpPr/>
            <p:nvPr/>
          </p:nvSpPr>
          <p:spPr>
            <a:xfrm>
              <a:off x="533340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Length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55" name="Google Shape;855;p46"/>
            <p:cNvSpPr/>
            <p:nvPr/>
          </p:nvSpPr>
          <p:spPr>
            <a:xfrm>
              <a:off x="768202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Checksum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56" name="Google Shape;856;p46"/>
            <p:cNvSpPr/>
            <p:nvPr/>
          </p:nvSpPr>
          <p:spPr>
            <a:xfrm>
              <a:off x="100306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Data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Opaque</a:t>
              </a:r>
              <a:endParaRPr/>
            </a:p>
          </p:txBody>
        </p:sp>
        <p:cxnSp>
          <p:nvCxnSpPr>
            <p:cNvPr id="857" name="Google Shape;857;p46"/>
            <p:cNvCxnSpPr>
              <a:stCxn id="853" idx="3"/>
              <a:endCxn id="854" idx="1"/>
            </p:cNvCxnSpPr>
            <p:nvPr/>
          </p:nvCxnSpPr>
          <p:spPr>
            <a:xfrm>
              <a:off x="417337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58" name="Google Shape;858;p46"/>
            <p:cNvCxnSpPr>
              <a:stCxn id="852" idx="3"/>
              <a:endCxn id="853" idx="1"/>
            </p:cNvCxnSpPr>
            <p:nvPr/>
          </p:nvCxnSpPr>
          <p:spPr>
            <a:xfrm>
              <a:off x="182475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59" name="Google Shape;859;p46"/>
            <p:cNvCxnSpPr>
              <a:stCxn id="854" idx="3"/>
              <a:endCxn id="855" idx="1"/>
            </p:cNvCxnSpPr>
            <p:nvPr/>
          </p:nvCxnSpPr>
          <p:spPr>
            <a:xfrm>
              <a:off x="652200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60" name="Google Shape;860;p46"/>
            <p:cNvCxnSpPr>
              <a:stCxn id="855" idx="3"/>
              <a:endCxn id="856" idx="1"/>
            </p:cNvCxnSpPr>
            <p:nvPr/>
          </p:nvCxnSpPr>
          <p:spPr>
            <a:xfrm>
              <a:off x="887062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61" name="Google Shape;861;p46"/>
          <p:cNvSpPr txBox="1"/>
          <p:nvPr/>
        </p:nvSpPr>
        <p:spPr>
          <a:xfrm>
            <a:off x="8470075" y="3085675"/>
            <a:ext cx="2327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Size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8 * (Length - 8)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2" name="Google Shape;862;p46"/>
          <p:cNvSpPr txBox="1"/>
          <p:nvPr/>
        </p:nvSpPr>
        <p:spPr>
          <a:xfrm>
            <a:off x="2833500" y="3882975"/>
            <a:ext cx="65250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U16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is range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 .. 2 ** 16 - 1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with Size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 16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7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68" name="Google Shape;868;p47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Option #1: Introduce explicit invariant</a:t>
            </a:r>
            <a:endParaRPr/>
          </a:p>
        </p:txBody>
      </p:sp>
      <p:sp>
        <p:nvSpPr>
          <p:cNvPr id="869" name="Google Shape;869;p47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870" name="Google Shape;870;p47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1" name="Google Shape;871;p47"/>
          <p:cNvSpPr txBox="1"/>
          <p:nvPr/>
        </p:nvSpPr>
        <p:spPr>
          <a:xfrm>
            <a:off x="6375400" y="3085675"/>
            <a:ext cx="1830900" cy="7974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if</a:t>
            </a:r>
            <a:b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Length &gt;= 8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72" name="Google Shape;872;p47"/>
          <p:cNvGrpSpPr/>
          <p:nvPr/>
        </p:nvGrpSpPr>
        <p:grpSpPr>
          <a:xfrm>
            <a:off x="804450" y="2547400"/>
            <a:ext cx="10583100" cy="684000"/>
            <a:chOff x="636150" y="2547400"/>
            <a:chExt cx="10583100" cy="684000"/>
          </a:xfrm>
        </p:grpSpPr>
        <p:sp>
          <p:nvSpPr>
            <p:cNvPr id="873" name="Google Shape;873;p47"/>
            <p:cNvSpPr/>
            <p:nvPr/>
          </p:nvSpPr>
          <p:spPr>
            <a:xfrm>
              <a:off x="6361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Src_Port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74" name="Google Shape;874;p47"/>
            <p:cNvSpPr/>
            <p:nvPr/>
          </p:nvSpPr>
          <p:spPr>
            <a:xfrm>
              <a:off x="298477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Dest_Port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533340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Length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76" name="Google Shape;876;p47"/>
            <p:cNvSpPr/>
            <p:nvPr/>
          </p:nvSpPr>
          <p:spPr>
            <a:xfrm>
              <a:off x="768202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Checksum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77" name="Google Shape;877;p47"/>
            <p:cNvSpPr/>
            <p:nvPr/>
          </p:nvSpPr>
          <p:spPr>
            <a:xfrm>
              <a:off x="100306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Data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Opaque</a:t>
              </a:r>
              <a:endParaRPr/>
            </a:p>
          </p:txBody>
        </p:sp>
        <p:cxnSp>
          <p:nvCxnSpPr>
            <p:cNvPr id="878" name="Google Shape;878;p47"/>
            <p:cNvCxnSpPr>
              <a:stCxn id="874" idx="3"/>
              <a:endCxn id="875" idx="1"/>
            </p:cNvCxnSpPr>
            <p:nvPr/>
          </p:nvCxnSpPr>
          <p:spPr>
            <a:xfrm>
              <a:off x="417337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79" name="Google Shape;879;p47"/>
            <p:cNvCxnSpPr>
              <a:stCxn id="873" idx="3"/>
              <a:endCxn id="874" idx="1"/>
            </p:cNvCxnSpPr>
            <p:nvPr/>
          </p:nvCxnSpPr>
          <p:spPr>
            <a:xfrm>
              <a:off x="182475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80" name="Google Shape;880;p47"/>
            <p:cNvCxnSpPr>
              <a:stCxn id="875" idx="3"/>
              <a:endCxn id="876" idx="1"/>
            </p:cNvCxnSpPr>
            <p:nvPr/>
          </p:nvCxnSpPr>
          <p:spPr>
            <a:xfrm>
              <a:off x="652200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81" name="Google Shape;881;p47"/>
            <p:cNvCxnSpPr>
              <a:stCxn id="876" idx="3"/>
              <a:endCxn id="877" idx="1"/>
            </p:cNvCxnSpPr>
            <p:nvPr/>
          </p:nvCxnSpPr>
          <p:spPr>
            <a:xfrm>
              <a:off x="887062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82" name="Google Shape;882;p47"/>
          <p:cNvSpPr txBox="1"/>
          <p:nvPr/>
        </p:nvSpPr>
        <p:spPr>
          <a:xfrm>
            <a:off x="8470075" y="3085675"/>
            <a:ext cx="2327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Size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8 * (Length - 8)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3" name="Google Shape;883;p47"/>
          <p:cNvSpPr txBox="1"/>
          <p:nvPr/>
        </p:nvSpPr>
        <p:spPr>
          <a:xfrm>
            <a:off x="2833500" y="3882975"/>
            <a:ext cx="65250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U16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is range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 .. 2 ** 16 - 1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with Size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 16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48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grpSp>
        <p:nvGrpSpPr>
          <p:cNvPr id="889" name="Google Shape;889;p48"/>
          <p:cNvGrpSpPr/>
          <p:nvPr/>
        </p:nvGrpSpPr>
        <p:grpSpPr>
          <a:xfrm>
            <a:off x="804450" y="2547400"/>
            <a:ext cx="10583100" cy="684000"/>
            <a:chOff x="636150" y="2547400"/>
            <a:chExt cx="10583100" cy="684000"/>
          </a:xfrm>
        </p:grpSpPr>
        <p:sp>
          <p:nvSpPr>
            <p:cNvPr id="890" name="Google Shape;890;p48"/>
            <p:cNvSpPr/>
            <p:nvPr/>
          </p:nvSpPr>
          <p:spPr>
            <a:xfrm>
              <a:off x="6361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Src_Port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91" name="Google Shape;891;p48"/>
            <p:cNvSpPr/>
            <p:nvPr/>
          </p:nvSpPr>
          <p:spPr>
            <a:xfrm>
              <a:off x="298477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Dest_Port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92" name="Google Shape;892;p48"/>
            <p:cNvSpPr/>
            <p:nvPr/>
          </p:nvSpPr>
          <p:spPr>
            <a:xfrm>
              <a:off x="533340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Length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Length_T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93" name="Google Shape;893;p48"/>
            <p:cNvSpPr/>
            <p:nvPr/>
          </p:nvSpPr>
          <p:spPr>
            <a:xfrm>
              <a:off x="768202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Checksum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94" name="Google Shape;894;p48"/>
            <p:cNvSpPr/>
            <p:nvPr/>
          </p:nvSpPr>
          <p:spPr>
            <a:xfrm>
              <a:off x="100306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Data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Opaque</a:t>
              </a:r>
              <a:endParaRPr/>
            </a:p>
          </p:txBody>
        </p:sp>
        <p:cxnSp>
          <p:nvCxnSpPr>
            <p:cNvPr id="895" name="Google Shape;895;p48"/>
            <p:cNvCxnSpPr>
              <a:stCxn id="891" idx="3"/>
              <a:endCxn id="892" idx="1"/>
            </p:cNvCxnSpPr>
            <p:nvPr/>
          </p:nvCxnSpPr>
          <p:spPr>
            <a:xfrm>
              <a:off x="417337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96" name="Google Shape;896;p48"/>
            <p:cNvCxnSpPr>
              <a:stCxn id="890" idx="3"/>
              <a:endCxn id="891" idx="1"/>
            </p:cNvCxnSpPr>
            <p:nvPr/>
          </p:nvCxnSpPr>
          <p:spPr>
            <a:xfrm>
              <a:off x="182475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97" name="Google Shape;897;p48"/>
            <p:cNvCxnSpPr>
              <a:stCxn id="892" idx="3"/>
              <a:endCxn id="893" idx="1"/>
            </p:cNvCxnSpPr>
            <p:nvPr/>
          </p:nvCxnSpPr>
          <p:spPr>
            <a:xfrm>
              <a:off x="652200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98" name="Google Shape;898;p48"/>
            <p:cNvCxnSpPr>
              <a:stCxn id="893" idx="3"/>
              <a:endCxn id="894" idx="1"/>
            </p:cNvCxnSpPr>
            <p:nvPr/>
          </p:nvCxnSpPr>
          <p:spPr>
            <a:xfrm>
              <a:off x="887062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899" name="Google Shape;899;p48"/>
          <p:cNvSpPr txBox="1"/>
          <p:nvPr/>
        </p:nvSpPr>
        <p:spPr>
          <a:xfrm>
            <a:off x="8470075" y="3085675"/>
            <a:ext cx="23271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Size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</a:t>
            </a:r>
            <a:b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8 * (Length - 8)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0" name="Google Shape;900;p48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Option #2: Use constraint length type</a:t>
            </a:r>
            <a:endParaRPr/>
          </a:p>
        </p:txBody>
      </p:sp>
      <p:sp>
        <p:nvSpPr>
          <p:cNvPr id="901" name="Google Shape;901;p48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902" name="Google Shape;902;p48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3" name="Google Shape;903;p48"/>
          <p:cNvSpPr txBox="1"/>
          <p:nvPr/>
        </p:nvSpPr>
        <p:spPr>
          <a:xfrm>
            <a:off x="2521500" y="4584700"/>
            <a:ext cx="7149000" cy="4605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Length_T</a:t>
            </a: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is range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8 .. 2 ** 16 - 1</a:t>
            </a:r>
            <a:r>
              <a:rPr lang="en-US" sz="1800" b="1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with Size </a:t>
            </a:r>
            <a:r>
              <a:rPr lang="en-US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 16</a:t>
            </a:r>
            <a:endParaRPr sz="1800" b="1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4" name="Google Shape;904;p48"/>
          <p:cNvSpPr txBox="1"/>
          <p:nvPr/>
        </p:nvSpPr>
        <p:spPr>
          <a:xfrm>
            <a:off x="2287200" y="3882975"/>
            <a:ext cx="7617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U16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is range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 .. 2 ** 16 - 1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with Size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 16</a:t>
            </a:r>
            <a:endParaRPr sz="1800" b="1" dirty="0">
              <a:solidFill>
                <a:schemeClr val="accent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905" name="Google Shape;905;p48"/>
          <p:cNvSpPr/>
          <p:nvPr/>
        </p:nvSpPr>
        <p:spPr>
          <a:xfrm>
            <a:off x="5607000" y="2905475"/>
            <a:ext cx="978000" cy="21930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49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A fragment of an ICMP message model</a:t>
            </a:r>
            <a:endParaRPr/>
          </a:p>
        </p:txBody>
      </p:sp>
      <p:sp>
        <p:nvSpPr>
          <p:cNvPr id="911" name="Google Shape;911;p49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912" name="Google Shape;912;p49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13" name="Google Shape;913;p49"/>
          <p:cNvPicPr preferRelativeResize="0"/>
          <p:nvPr/>
        </p:nvPicPr>
        <p:blipFill rotWithShape="1">
          <a:blip r:embed="rId3">
            <a:alphaModFix/>
          </a:blip>
          <a:srcRect t="8949" b="36279"/>
          <a:stretch/>
        </p:blipFill>
        <p:spPr>
          <a:xfrm>
            <a:off x="2395438" y="1257175"/>
            <a:ext cx="7401124" cy="4679752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50"/>
          <p:cNvSpPr txBox="1">
            <a:spLocks noGrp="1"/>
          </p:cNvSpPr>
          <p:nvPr>
            <p:ph type="title"/>
          </p:nvPr>
        </p:nvSpPr>
        <p:spPr>
          <a:xfrm>
            <a:off x="1688150" y="1375350"/>
            <a:ext cx="102123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Guarantees from</a:t>
            </a:r>
            <a:br>
              <a:rPr lang="en-US"/>
            </a:br>
            <a:r>
              <a:rPr lang="en-US">
                <a:solidFill>
                  <a:schemeClr val="accent2"/>
                </a:solidFill>
              </a:rPr>
              <a:t>message</a:t>
            </a:r>
            <a:r>
              <a:rPr lang="en-US"/>
              <a:t> verification</a:t>
            </a:r>
            <a:endParaRPr/>
          </a:p>
        </p:txBody>
      </p:sp>
      <p:sp>
        <p:nvSpPr>
          <p:cNvPr id="920" name="Google Shape;920;p50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51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</a:pPr>
            <a:r>
              <a:rPr lang="en-US" sz="4800"/>
              <a:t>How do we bridge the gap between specification and implementation?</a:t>
            </a:r>
            <a:endParaRPr sz="4800"/>
          </a:p>
        </p:txBody>
      </p:sp>
      <p:sp>
        <p:nvSpPr>
          <p:cNvPr id="926" name="Google Shape;926;p51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927" name="Google Shape;927;p51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52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SPARK as our target language</a:t>
            </a:r>
            <a:endParaRPr/>
          </a:p>
        </p:txBody>
      </p:sp>
      <p:sp>
        <p:nvSpPr>
          <p:cNvPr id="933" name="Google Shape;933;p5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934" name="Google Shape;934;p5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5" name="Google Shape;935;p52"/>
          <p:cNvSpPr/>
          <p:nvPr/>
        </p:nvSpPr>
        <p:spPr>
          <a:xfrm>
            <a:off x="4377100" y="1421875"/>
            <a:ext cx="4512900" cy="4320600"/>
          </a:xfrm>
          <a:prstGeom prst="ellipse">
            <a:avLst/>
          </a:prstGeom>
          <a:solidFill>
            <a:srgbClr val="741B47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52"/>
          <p:cNvSpPr/>
          <p:nvPr/>
        </p:nvSpPr>
        <p:spPr>
          <a:xfrm>
            <a:off x="3573150" y="1421875"/>
            <a:ext cx="4512900" cy="4320600"/>
          </a:xfrm>
          <a:prstGeom prst="ellipse">
            <a:avLst/>
          </a:prstGeom>
          <a:solidFill>
            <a:srgbClr val="1A2748">
              <a:alpha val="59120"/>
            </a:srgb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52"/>
          <p:cNvSpPr txBox="1"/>
          <p:nvPr/>
        </p:nvSpPr>
        <p:spPr>
          <a:xfrm>
            <a:off x="902600" y="2935675"/>
            <a:ext cx="1968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Ada</a:t>
            </a:r>
            <a:endParaRPr sz="24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Features outside the SPARK subset</a:t>
            </a:r>
            <a:endParaRPr sz="1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38" name="Google Shape;938;p52"/>
          <p:cNvCxnSpPr>
            <a:stCxn id="937" idx="3"/>
          </p:cNvCxnSpPr>
          <p:nvPr/>
        </p:nvCxnSpPr>
        <p:spPr>
          <a:xfrm>
            <a:off x="2871200" y="3582175"/>
            <a:ext cx="1113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39" name="Google Shape;939;p52"/>
          <p:cNvSpPr txBox="1"/>
          <p:nvPr/>
        </p:nvSpPr>
        <p:spPr>
          <a:xfrm>
            <a:off x="9580450" y="2935675"/>
            <a:ext cx="24363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SPARK</a:t>
            </a:r>
            <a:endParaRPr sz="24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Additional aspects to further aid static analysis</a:t>
            </a:r>
            <a:endParaRPr sz="16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40" name="Google Shape;940;p52"/>
          <p:cNvCxnSpPr>
            <a:stCxn id="939" idx="1"/>
          </p:cNvCxnSpPr>
          <p:nvPr/>
        </p:nvCxnSpPr>
        <p:spPr>
          <a:xfrm rot="10800000">
            <a:off x="8479150" y="3705325"/>
            <a:ext cx="1101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41" name="Google Shape;941;p52"/>
          <p:cNvSpPr txBox="1"/>
          <p:nvPr/>
        </p:nvSpPr>
        <p:spPr>
          <a:xfrm>
            <a:off x="5007675" y="2658625"/>
            <a:ext cx="24363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Common Core</a:t>
            </a:r>
            <a:br>
              <a:rPr lang="en-US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Language</a:t>
            </a:r>
            <a:endParaRPr sz="2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Including executable functional contracts: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Preconditions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Postconditions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2" name="Google Shape;942;p52"/>
          <p:cNvSpPr txBox="1"/>
          <p:nvPr/>
        </p:nvSpPr>
        <p:spPr>
          <a:xfrm>
            <a:off x="10058550" y="5500650"/>
            <a:ext cx="184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learn.adacore.com</a:t>
            </a:r>
            <a:endParaRPr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3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Guarantees from </a:t>
            </a:r>
            <a:r>
              <a:rPr lang="en-US">
                <a:solidFill>
                  <a:schemeClr val="accent2"/>
                </a:solidFill>
              </a:rPr>
              <a:t>program</a:t>
            </a:r>
            <a:r>
              <a:rPr lang="en-US"/>
              <a:t> verification</a:t>
            </a:r>
            <a:endParaRPr/>
          </a:p>
        </p:txBody>
      </p:sp>
      <p:sp>
        <p:nvSpPr>
          <p:cNvPr id="949" name="Google Shape;949;p5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54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Modelling dynamic protocol behavior</a:t>
            </a:r>
            <a:endParaRPr/>
          </a:p>
        </p:txBody>
      </p:sp>
      <p:sp>
        <p:nvSpPr>
          <p:cNvPr id="956" name="Google Shape;956;p5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5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Interacting FSMs with context</a:t>
            </a:r>
            <a:endParaRPr/>
          </a:p>
        </p:txBody>
      </p:sp>
      <p:sp>
        <p:nvSpPr>
          <p:cNvPr id="963" name="Google Shape;963;p55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964" name="Google Shape;964;p55"/>
          <p:cNvSpPr/>
          <p:nvPr/>
        </p:nvSpPr>
        <p:spPr>
          <a:xfrm>
            <a:off x="1018400" y="5064103"/>
            <a:ext cx="1939450" cy="615600"/>
          </a:xfrm>
          <a:prstGeom prst="flowChartMagneticDrum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accent1"/>
                </a:solidFill>
              </a:rPr>
              <a:t>Network</a:t>
            </a:r>
            <a:endParaRPr sz="1500" b="1">
              <a:solidFill>
                <a:schemeClr val="accent1"/>
              </a:solidFill>
            </a:endParaRPr>
          </a:p>
        </p:txBody>
      </p:sp>
      <p:cxnSp>
        <p:nvCxnSpPr>
          <p:cNvPr id="965" name="Google Shape;965;p55"/>
          <p:cNvCxnSpPr>
            <a:stCxn id="966" idx="2"/>
            <a:endCxn id="967" idx="1"/>
          </p:cNvCxnSpPr>
          <p:nvPr/>
        </p:nvCxnSpPr>
        <p:spPr>
          <a:xfrm rot="-5400000" flipH="1">
            <a:off x="5439084" y="2684925"/>
            <a:ext cx="984600" cy="3129000"/>
          </a:xfrm>
          <a:prstGeom prst="curvedConnector2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8" name="Google Shape;968;p55"/>
          <p:cNvCxnSpPr>
            <a:stCxn id="966" idx="3"/>
            <a:endCxn id="969" idx="1"/>
          </p:cNvCxnSpPr>
          <p:nvPr/>
        </p:nvCxnSpPr>
        <p:spPr>
          <a:xfrm rot="10800000" flipH="1">
            <a:off x="5706107" y="2351775"/>
            <a:ext cx="3133800" cy="772800"/>
          </a:xfrm>
          <a:prstGeom prst="curvedConnector3">
            <a:avLst>
              <a:gd name="adj1" fmla="val 49999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70" name="Google Shape;970;p55"/>
          <p:cNvCxnSpPr>
            <a:stCxn id="969" idx="2"/>
          </p:cNvCxnSpPr>
          <p:nvPr/>
        </p:nvCxnSpPr>
        <p:spPr>
          <a:xfrm rot="-5400000" flipH="1">
            <a:off x="9610575" y="3553525"/>
            <a:ext cx="2009400" cy="871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71" name="Google Shape;971;p55"/>
          <p:cNvSpPr txBox="1"/>
          <p:nvPr/>
        </p:nvSpPr>
        <p:spPr>
          <a:xfrm>
            <a:off x="7104225" y="2834600"/>
            <a:ext cx="161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Message’Valid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2" name="Google Shape;972;p55"/>
          <p:cNvSpPr txBox="1"/>
          <p:nvPr/>
        </p:nvSpPr>
        <p:spPr>
          <a:xfrm>
            <a:off x="5402550" y="3941625"/>
            <a:ext cx="161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not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Message’Valid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3" name="Google Shape;973;p55"/>
          <p:cNvSpPr txBox="1"/>
          <p:nvPr/>
        </p:nvSpPr>
        <p:spPr>
          <a:xfrm>
            <a:off x="10684350" y="3897750"/>
            <a:ext cx="52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…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74" name="Google Shape;974;p55"/>
          <p:cNvGrpSpPr/>
          <p:nvPr/>
        </p:nvGrpSpPr>
        <p:grpSpPr>
          <a:xfrm>
            <a:off x="3027661" y="2492025"/>
            <a:ext cx="2679684" cy="1265100"/>
            <a:chOff x="2827713" y="2492025"/>
            <a:chExt cx="2150112" cy="1265100"/>
          </a:xfrm>
        </p:grpSpPr>
        <p:sp>
          <p:nvSpPr>
            <p:cNvPr id="966" name="Google Shape;966;p55"/>
            <p:cNvSpPr/>
            <p:nvPr/>
          </p:nvSpPr>
          <p:spPr>
            <a:xfrm>
              <a:off x="2827713" y="2492025"/>
              <a:ext cx="2149119" cy="126510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5"/>
            <p:cNvSpPr txBox="1"/>
            <p:nvPr/>
          </p:nvSpPr>
          <p:spPr>
            <a:xfrm>
              <a:off x="2828624" y="3166200"/>
              <a:ext cx="21492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Network’Read (Message)</a:t>
              </a:r>
              <a:endParaRPr sz="15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6" name="Google Shape;976;p55"/>
            <p:cNvSpPr txBox="1"/>
            <p:nvPr/>
          </p:nvSpPr>
          <p:spPr>
            <a:xfrm>
              <a:off x="3114240" y="2567475"/>
              <a:ext cx="1576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Receive</a:t>
              </a:r>
              <a:endParaRPr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69" name="Google Shape;969;p55"/>
          <p:cNvSpPr/>
          <p:nvPr/>
        </p:nvSpPr>
        <p:spPr>
          <a:xfrm>
            <a:off x="8839875" y="1719325"/>
            <a:ext cx="2679600" cy="1265100"/>
          </a:xfrm>
          <a:prstGeom prst="rect">
            <a:avLst/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55"/>
          <p:cNvSpPr txBox="1"/>
          <p:nvPr/>
        </p:nvSpPr>
        <p:spPr>
          <a:xfrm>
            <a:off x="9383850" y="1773875"/>
            <a:ext cx="1460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Process</a:t>
            </a:r>
            <a:endParaRPr sz="2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8" name="Google Shape;978;p55"/>
          <p:cNvSpPr txBox="1"/>
          <p:nvPr/>
        </p:nvSpPr>
        <p:spPr>
          <a:xfrm>
            <a:off x="8839950" y="2406125"/>
            <a:ext cx="2679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Plain := Decrypt (Message)</a:t>
            </a:r>
            <a:endParaRPr sz="15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79" name="Google Shape;979;p55"/>
          <p:cNvCxnSpPr>
            <a:stCxn id="964" idx="0"/>
            <a:endCxn id="975" idx="1"/>
          </p:cNvCxnSpPr>
          <p:nvPr/>
        </p:nvCxnSpPr>
        <p:spPr>
          <a:xfrm rot="-5400000">
            <a:off x="1663375" y="3698653"/>
            <a:ext cx="1690200" cy="1040700"/>
          </a:xfrm>
          <a:prstGeom prst="curvedConnector2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980" name="Google Shape;980;p55"/>
          <p:cNvCxnSpPr>
            <a:stCxn id="981" idx="1"/>
            <a:endCxn id="964" idx="4"/>
          </p:cNvCxnSpPr>
          <p:nvPr/>
        </p:nvCxnSpPr>
        <p:spPr>
          <a:xfrm flipH="1">
            <a:off x="2957876" y="5041800"/>
            <a:ext cx="4538100" cy="3300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stealth" w="med" len="med"/>
          </a:ln>
        </p:spPr>
      </p:cxnSp>
      <p:grpSp>
        <p:nvGrpSpPr>
          <p:cNvPr id="982" name="Google Shape;982;p55"/>
          <p:cNvGrpSpPr/>
          <p:nvPr/>
        </p:nvGrpSpPr>
        <p:grpSpPr>
          <a:xfrm>
            <a:off x="7495795" y="4109263"/>
            <a:ext cx="2621346" cy="1265100"/>
            <a:chOff x="9204588" y="4194713"/>
            <a:chExt cx="2149349" cy="1265100"/>
          </a:xfrm>
        </p:grpSpPr>
        <p:sp>
          <p:nvSpPr>
            <p:cNvPr id="967" name="Google Shape;967;p55"/>
            <p:cNvSpPr/>
            <p:nvPr/>
          </p:nvSpPr>
          <p:spPr>
            <a:xfrm>
              <a:off x="9204588" y="4194713"/>
              <a:ext cx="2149200" cy="1265100"/>
            </a:xfrm>
            <a:prstGeom prst="rect">
              <a:avLst/>
            </a:prstGeom>
            <a:solidFill>
              <a:schemeClr val="dk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5"/>
            <p:cNvSpPr txBox="1"/>
            <p:nvPr/>
          </p:nvSpPr>
          <p:spPr>
            <a:xfrm>
              <a:off x="9549000" y="4273125"/>
              <a:ext cx="1460400" cy="554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Error</a:t>
              </a:r>
              <a:endParaRPr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1" name="Google Shape;981;p55"/>
            <p:cNvSpPr txBox="1"/>
            <p:nvPr/>
          </p:nvSpPr>
          <p:spPr>
            <a:xfrm>
              <a:off x="9204737" y="4919499"/>
              <a:ext cx="2149200" cy="415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Network’Write (Err_Msg)</a:t>
              </a:r>
              <a:endParaRPr sz="15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8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A fairly simple protocol: UDP</a:t>
            </a:r>
            <a:endParaRPr/>
          </a:p>
        </p:txBody>
      </p:sp>
      <p:sp>
        <p:nvSpPr>
          <p:cNvPr id="605" name="Google Shape;605;p38"/>
          <p:cNvSpPr txBox="1">
            <a:spLocks noGrp="1"/>
          </p:cNvSpPr>
          <p:nvPr>
            <p:ph type="body" idx="1"/>
          </p:nvPr>
        </p:nvSpPr>
        <p:spPr>
          <a:xfrm>
            <a:off x="2449200" y="1820400"/>
            <a:ext cx="7293600" cy="32172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 0      7 8     15 16    23 24    31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+--------+--------+--------+--------+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|     Source      |   Destination   |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|      Port       |      Port       |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+--------+--------+--------+--------+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|                 |                 |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|     Length      |    Checksum     |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+--------+--------+--------+--------+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|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|          data octets ...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+---------------- ...</a:t>
            </a: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                     User Datagram Header Format</a:t>
            </a:r>
            <a:endParaRPr sz="1600"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06" name="Google Shape;606;p38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07" name="Google Shape;607;p38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8" name="Google Shape;608;p38"/>
          <p:cNvSpPr txBox="1"/>
          <p:nvPr/>
        </p:nvSpPr>
        <p:spPr>
          <a:xfrm>
            <a:off x="9932250" y="2582400"/>
            <a:ext cx="1968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Consolas"/>
                <a:ea typeface="Consolas"/>
                <a:cs typeface="Consolas"/>
                <a:sym typeface="Consolas"/>
              </a:rPr>
              <a:t>“Length  is the length  in octets  of this user datagram  including  this</a:t>
            </a:r>
            <a:endParaRPr i="1">
              <a:latin typeface="Consolas"/>
              <a:ea typeface="Consolas"/>
              <a:cs typeface="Consolas"/>
              <a:sym typeface="Consola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latin typeface="Consolas"/>
                <a:ea typeface="Consolas"/>
                <a:cs typeface="Consolas"/>
                <a:sym typeface="Consolas"/>
              </a:rPr>
              <a:t>header  and the data.”</a:t>
            </a:r>
            <a:r>
              <a:rPr lang="en-US">
                <a:latin typeface="Consolas"/>
                <a:ea typeface="Consolas"/>
                <a:cs typeface="Consolas"/>
                <a:sym typeface="Consolas"/>
              </a:rPr>
              <a:t> RFC 768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56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Guarantees from</a:t>
            </a:r>
            <a:br>
              <a:rPr lang="en-US"/>
            </a:br>
            <a:r>
              <a:rPr lang="en-US">
                <a:solidFill>
                  <a:schemeClr val="accent2"/>
                </a:solidFill>
              </a:rPr>
              <a:t>session</a:t>
            </a:r>
            <a:r>
              <a:rPr lang="en-US"/>
              <a:t> verification</a:t>
            </a:r>
            <a:endParaRPr/>
          </a:p>
        </p:txBody>
      </p:sp>
      <p:sp>
        <p:nvSpPr>
          <p:cNvPr id="990" name="Google Shape;990;p56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7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RecordFlux toolset</a:t>
            </a:r>
            <a:endParaRPr/>
          </a:p>
        </p:txBody>
      </p:sp>
      <p:sp>
        <p:nvSpPr>
          <p:cNvPr id="996" name="Google Shape;996;p57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997" name="Google Shape;997;p57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98" name="Google Shape;998;p57"/>
          <p:cNvCxnSpPr>
            <a:stCxn id="999" idx="2"/>
            <a:endCxn id="1000" idx="0"/>
          </p:cNvCxnSpPr>
          <p:nvPr/>
        </p:nvCxnSpPr>
        <p:spPr>
          <a:xfrm rot="-5400000" flipH="1">
            <a:off x="7171307" y="3275453"/>
            <a:ext cx="511500" cy="1011600"/>
          </a:xfrm>
          <a:prstGeom prst="bentConnector3">
            <a:avLst>
              <a:gd name="adj1" fmla="val 49992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001" name="Google Shape;1001;p57"/>
          <p:cNvCxnSpPr>
            <a:stCxn id="1002" idx="2"/>
            <a:endCxn id="1003" idx="0"/>
          </p:cNvCxnSpPr>
          <p:nvPr/>
        </p:nvCxnSpPr>
        <p:spPr>
          <a:xfrm rot="5400000">
            <a:off x="4496850" y="3186075"/>
            <a:ext cx="620100" cy="1081500"/>
          </a:xfrm>
          <a:prstGeom prst="bentConnector3">
            <a:avLst>
              <a:gd name="adj1" fmla="val 50003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04" name="Google Shape;1004;p57"/>
          <p:cNvCxnSpPr>
            <a:stCxn id="1005" idx="2"/>
            <a:endCxn id="1006" idx="0"/>
          </p:cNvCxnSpPr>
          <p:nvPr/>
        </p:nvCxnSpPr>
        <p:spPr>
          <a:xfrm rot="-5400000" flipH="1">
            <a:off x="5881700" y="3818975"/>
            <a:ext cx="434700" cy="1200"/>
          </a:xfrm>
          <a:prstGeom prst="bentConnector3">
            <a:avLst>
              <a:gd name="adj1" fmla="val 49999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7" name="Google Shape;1007;p57"/>
          <p:cNvSpPr/>
          <p:nvPr/>
        </p:nvSpPr>
        <p:spPr>
          <a:xfrm>
            <a:off x="1847528" y="2302215"/>
            <a:ext cx="1133197" cy="1048200"/>
          </a:xfrm>
          <a:prstGeom prst="roundRect">
            <a:avLst>
              <a:gd name="adj" fmla="val 7290"/>
            </a:avLst>
          </a:prstGeom>
          <a:solidFill>
            <a:srgbClr val="66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(Legacy)</a:t>
            </a:r>
            <a:br>
              <a:rPr lang="en-US" sz="13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US" sz="1300" dirty="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Application</a:t>
            </a:r>
            <a:endParaRPr sz="1300" dirty="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08" name="Google Shape;1008;p57"/>
          <p:cNvSpPr/>
          <p:nvPr/>
        </p:nvSpPr>
        <p:spPr>
          <a:xfrm rot="-5400000">
            <a:off x="3219102" y="2607177"/>
            <a:ext cx="1322100" cy="4371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Simulator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09" name="Google Shape;1009;p57"/>
          <p:cNvSpPr/>
          <p:nvPr/>
        </p:nvSpPr>
        <p:spPr>
          <a:xfrm rot="5400000">
            <a:off x="7673508" y="2605716"/>
            <a:ext cx="1322100" cy="4371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Modeller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10" name="Google Shape;1010;p57"/>
          <p:cNvSpPr/>
          <p:nvPr/>
        </p:nvSpPr>
        <p:spPr>
          <a:xfrm>
            <a:off x="5436676" y="1246675"/>
            <a:ext cx="1325700" cy="4359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Validator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03" name="Google Shape;1003;p57"/>
          <p:cNvSpPr/>
          <p:nvPr/>
        </p:nvSpPr>
        <p:spPr>
          <a:xfrm>
            <a:off x="3603428" y="4036915"/>
            <a:ext cx="1325700" cy="4359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Generator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06" name="Google Shape;1006;p57"/>
          <p:cNvSpPr/>
          <p:nvPr/>
        </p:nvSpPr>
        <p:spPr>
          <a:xfrm>
            <a:off x="5436676" y="4036915"/>
            <a:ext cx="1325700" cy="4359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Verifier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pSp>
        <p:nvGrpSpPr>
          <p:cNvPr id="1011" name="Google Shape;1011;p57"/>
          <p:cNvGrpSpPr/>
          <p:nvPr/>
        </p:nvGrpSpPr>
        <p:grpSpPr>
          <a:xfrm>
            <a:off x="9216903" y="2004018"/>
            <a:ext cx="930548" cy="1158558"/>
            <a:chOff x="7677450" y="830214"/>
            <a:chExt cx="931200" cy="1162511"/>
          </a:xfrm>
        </p:grpSpPr>
        <p:sp>
          <p:nvSpPr>
            <p:cNvPr id="1012" name="Google Shape;1012;p57"/>
            <p:cNvSpPr/>
            <p:nvPr/>
          </p:nvSpPr>
          <p:spPr>
            <a:xfrm>
              <a:off x="7677450" y="1303925"/>
              <a:ext cx="931200" cy="688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666666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Domain</a:t>
              </a:r>
              <a:endPara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rPr>
                <a:t>Expert</a:t>
              </a:r>
              <a:endParaRPr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013" name="Google Shape;1013;p57"/>
            <p:cNvSpPr/>
            <p:nvPr/>
          </p:nvSpPr>
          <p:spPr>
            <a:xfrm>
              <a:off x="7917150" y="830214"/>
              <a:ext cx="451800" cy="451800"/>
            </a:xfrm>
            <a:prstGeom prst="ellipse">
              <a:avLst/>
            </a:prstGeom>
            <a:solidFill>
              <a:srgbClr val="666666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4" name="Google Shape;1014;p57"/>
          <p:cNvSpPr/>
          <p:nvPr/>
        </p:nvSpPr>
        <p:spPr>
          <a:xfrm>
            <a:off x="3740675" y="4824675"/>
            <a:ext cx="1051200" cy="970800"/>
          </a:xfrm>
          <a:prstGeom prst="foldedCorner">
            <a:avLst>
              <a:gd name="adj" fmla="val 16667"/>
            </a:avLst>
          </a:prstGeom>
          <a:solidFill>
            <a:srgbClr val="12284C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Verified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SPARK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Source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15" name="Google Shape;1015;p57"/>
          <p:cNvSpPr/>
          <p:nvPr/>
        </p:nvSpPr>
        <p:spPr>
          <a:xfrm>
            <a:off x="9156575" y="3639475"/>
            <a:ext cx="1051200" cy="970800"/>
          </a:xfrm>
          <a:prstGeom prst="foldedCorner">
            <a:avLst>
              <a:gd name="adj" fmla="val 16667"/>
            </a:avLst>
          </a:prstGeom>
          <a:solidFill>
            <a:srgbClr val="66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Informal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Specification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16" name="Google Shape;1016;p57"/>
          <p:cNvSpPr/>
          <p:nvPr/>
        </p:nvSpPr>
        <p:spPr>
          <a:xfrm>
            <a:off x="5570399" y="4824375"/>
            <a:ext cx="1051200" cy="970800"/>
          </a:xfrm>
          <a:prstGeom prst="foldedCorner">
            <a:avLst>
              <a:gd name="adj" fmla="val 16667"/>
            </a:avLst>
          </a:prstGeom>
          <a:solidFill>
            <a:srgbClr val="12284C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Proof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17" name="Google Shape;1017;p57"/>
          <p:cNvCxnSpPr>
            <a:stCxn id="1010" idx="3"/>
            <a:endCxn id="1013" idx="0"/>
          </p:cNvCxnSpPr>
          <p:nvPr/>
        </p:nvCxnSpPr>
        <p:spPr>
          <a:xfrm>
            <a:off x="6762376" y="1464625"/>
            <a:ext cx="2919900" cy="539400"/>
          </a:xfrm>
          <a:prstGeom prst="bentConnector2">
            <a:avLst/>
          </a:prstGeom>
          <a:noFill/>
          <a:ln w="28575" cap="flat" cmpd="sng">
            <a:solidFill>
              <a:srgbClr val="6666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018" name="Google Shape;1018;p57"/>
          <p:cNvCxnSpPr>
            <a:stCxn id="1015" idx="0"/>
            <a:endCxn id="1012" idx="1"/>
          </p:cNvCxnSpPr>
          <p:nvPr/>
        </p:nvCxnSpPr>
        <p:spPr>
          <a:xfrm rot="-5400000">
            <a:off x="9443975" y="3400675"/>
            <a:ext cx="477000" cy="600"/>
          </a:xfrm>
          <a:prstGeom prst="bentConnector3">
            <a:avLst>
              <a:gd name="adj1" fmla="val 49989"/>
            </a:avLst>
          </a:prstGeom>
          <a:noFill/>
          <a:ln w="28575" cap="flat" cmpd="sng">
            <a:solidFill>
              <a:srgbClr val="6666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019" name="Google Shape;1019;p57"/>
          <p:cNvCxnSpPr>
            <a:stCxn id="1012" idx="2"/>
            <a:endCxn id="1009" idx="0"/>
          </p:cNvCxnSpPr>
          <p:nvPr/>
        </p:nvCxnSpPr>
        <p:spPr>
          <a:xfrm flipH="1">
            <a:off x="8553003" y="2819347"/>
            <a:ext cx="663900" cy="480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666666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1020" name="Google Shape;1020;p57"/>
          <p:cNvCxnSpPr>
            <a:stCxn id="1005" idx="3"/>
            <a:endCxn id="1009" idx="2"/>
          </p:cNvCxnSpPr>
          <p:nvPr/>
        </p:nvCxnSpPr>
        <p:spPr>
          <a:xfrm flipV="1">
            <a:off x="7558400" y="2824266"/>
            <a:ext cx="557608" cy="3659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1" name="Google Shape;1021;p57"/>
          <p:cNvCxnSpPr>
            <a:stCxn id="1007" idx="0"/>
            <a:endCxn id="1010" idx="1"/>
          </p:cNvCxnSpPr>
          <p:nvPr/>
        </p:nvCxnSpPr>
        <p:spPr>
          <a:xfrm rot="5400000" flipH="1" flipV="1">
            <a:off x="3506606" y="372146"/>
            <a:ext cx="837590" cy="3022549"/>
          </a:xfrm>
          <a:prstGeom prst="bentConnector2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2" name="Google Shape;1022;p57"/>
          <p:cNvCxnSpPr>
            <a:stCxn id="1005" idx="0"/>
            <a:endCxn id="1010" idx="2"/>
          </p:cNvCxnSpPr>
          <p:nvPr/>
        </p:nvCxnSpPr>
        <p:spPr>
          <a:xfrm rot="-5400000">
            <a:off x="5913500" y="1867475"/>
            <a:ext cx="371100" cy="1200"/>
          </a:xfrm>
          <a:prstGeom prst="bentConnector3">
            <a:avLst>
              <a:gd name="adj1" fmla="val 49993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3" name="Google Shape;1023;p57"/>
          <p:cNvCxnSpPr>
            <a:stCxn id="1003" idx="2"/>
            <a:endCxn id="1014" idx="0"/>
          </p:cNvCxnSpPr>
          <p:nvPr/>
        </p:nvCxnSpPr>
        <p:spPr>
          <a:xfrm rot="-5400000" flipH="1">
            <a:off x="4090628" y="4648465"/>
            <a:ext cx="351900" cy="600"/>
          </a:xfrm>
          <a:prstGeom prst="bentConnector3">
            <a:avLst>
              <a:gd name="adj1" fmla="val 49994"/>
            </a:avLst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4" name="Google Shape;1024;p57"/>
          <p:cNvCxnSpPr>
            <a:stCxn id="1006" idx="2"/>
            <a:endCxn id="1016" idx="0"/>
          </p:cNvCxnSpPr>
          <p:nvPr/>
        </p:nvCxnSpPr>
        <p:spPr>
          <a:xfrm rot="5400000">
            <a:off x="5921926" y="4646815"/>
            <a:ext cx="351600" cy="3600"/>
          </a:xfrm>
          <a:prstGeom prst="bentConnector3">
            <a:avLst>
              <a:gd name="adj1" fmla="val 49994"/>
            </a:avLst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5" name="Google Shape;1025;p57"/>
          <p:cNvCxnSpPr>
            <a:stCxn id="1007" idx="3"/>
            <a:endCxn id="1008" idx="0"/>
          </p:cNvCxnSpPr>
          <p:nvPr/>
        </p:nvCxnSpPr>
        <p:spPr>
          <a:xfrm flipV="1">
            <a:off x="2980725" y="2825727"/>
            <a:ext cx="680877" cy="588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026" name="Google Shape;1026;p57"/>
          <p:cNvCxnSpPr>
            <a:stCxn id="1016" idx="1"/>
            <a:endCxn id="1014" idx="3"/>
          </p:cNvCxnSpPr>
          <p:nvPr/>
        </p:nvCxnSpPr>
        <p:spPr>
          <a:xfrm flipH="1">
            <a:off x="4791899" y="5309775"/>
            <a:ext cx="778500" cy="600"/>
          </a:xfrm>
          <a:prstGeom prst="bentConnector3">
            <a:avLst>
              <a:gd name="adj1" fmla="val 50002"/>
            </a:avLst>
          </a:prstGeom>
          <a:noFill/>
          <a:ln w="28575" cap="flat" cmpd="sng">
            <a:solidFill>
              <a:srgbClr val="666666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1005" name="Google Shape;1005;p57"/>
          <p:cNvSpPr/>
          <p:nvPr/>
        </p:nvSpPr>
        <p:spPr>
          <a:xfrm>
            <a:off x="4638500" y="2053625"/>
            <a:ext cx="2919900" cy="1548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1228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"/>
                <a:ea typeface="Open Sans"/>
                <a:cs typeface="Open Sans"/>
                <a:sym typeface="Open Sans"/>
              </a:rPr>
              <a:t>Formal Protocol Specification</a:t>
            </a:r>
            <a:endParaRPr sz="1200">
              <a:solidFill>
                <a:srgbClr val="12284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2" name="Google Shape;1002;p57"/>
          <p:cNvSpPr/>
          <p:nvPr/>
        </p:nvSpPr>
        <p:spPr>
          <a:xfrm>
            <a:off x="4822050" y="2445975"/>
            <a:ext cx="1051200" cy="970800"/>
          </a:xfrm>
          <a:prstGeom prst="foldedCorner">
            <a:avLst>
              <a:gd name="adj" fmla="val 16667"/>
            </a:avLst>
          </a:prstGeom>
          <a:solidFill>
            <a:srgbClr val="B9C6D7"/>
          </a:solidFill>
          <a:ln w="28575" cap="flat" cmpd="sng">
            <a:solidFill>
              <a:srgbClr val="1228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Formal</a:t>
            </a:r>
            <a:endParaRPr sz="1200">
              <a:solidFill>
                <a:srgbClr val="12284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Message</a:t>
            </a:r>
            <a:endParaRPr sz="1200">
              <a:solidFill>
                <a:srgbClr val="12284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Specification</a:t>
            </a:r>
            <a:endParaRPr sz="1200">
              <a:solidFill>
                <a:srgbClr val="12284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27" name="Google Shape;1027;p57"/>
          <p:cNvSpPr/>
          <p:nvPr/>
        </p:nvSpPr>
        <p:spPr>
          <a:xfrm>
            <a:off x="6324175" y="2445975"/>
            <a:ext cx="1051200" cy="970800"/>
          </a:xfrm>
          <a:prstGeom prst="foldedCorner">
            <a:avLst>
              <a:gd name="adj" fmla="val 16667"/>
            </a:avLst>
          </a:prstGeom>
          <a:solidFill>
            <a:srgbClr val="B9C6D7"/>
          </a:solidFill>
          <a:ln w="28575" cap="flat" cmpd="sng">
            <a:solidFill>
              <a:srgbClr val="12284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Formal</a:t>
            </a:r>
            <a:endParaRPr sz="1200">
              <a:solidFill>
                <a:srgbClr val="12284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Session</a:t>
            </a:r>
            <a:endParaRPr sz="1200">
              <a:solidFill>
                <a:srgbClr val="12284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2284C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Specification</a:t>
            </a:r>
            <a:endParaRPr sz="1200">
              <a:solidFill>
                <a:srgbClr val="12284C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28" name="Google Shape;1028;p57"/>
          <p:cNvCxnSpPr>
            <a:stCxn id="1002" idx="3"/>
            <a:endCxn id="1027" idx="1"/>
          </p:cNvCxnSpPr>
          <p:nvPr/>
        </p:nvCxnSpPr>
        <p:spPr>
          <a:xfrm>
            <a:off x="5873250" y="2931375"/>
            <a:ext cx="450900" cy="600"/>
          </a:xfrm>
          <a:prstGeom prst="bentConnector3">
            <a:avLst>
              <a:gd name="adj1" fmla="val 50003"/>
            </a:avLst>
          </a:prstGeom>
          <a:noFill/>
          <a:ln w="28575" cap="flat" cmpd="sng">
            <a:solidFill>
              <a:srgbClr val="B9C6D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29" name="Google Shape;1029;p57"/>
          <p:cNvCxnSpPr>
            <a:stCxn id="1005" idx="1"/>
            <a:endCxn id="1008" idx="2"/>
          </p:cNvCxnSpPr>
          <p:nvPr/>
        </p:nvCxnSpPr>
        <p:spPr>
          <a:xfrm rot="10800000">
            <a:off x="4098800" y="2825825"/>
            <a:ext cx="539700" cy="2100"/>
          </a:xfrm>
          <a:prstGeom prst="bentConnector3">
            <a:avLst>
              <a:gd name="adj1" fmla="val 50009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00" name="Google Shape;1000;p57"/>
          <p:cNvSpPr/>
          <p:nvPr/>
        </p:nvSpPr>
        <p:spPr>
          <a:xfrm>
            <a:off x="7269924" y="4036915"/>
            <a:ext cx="1325700" cy="4359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Converter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30" name="Google Shape;1030;p57"/>
          <p:cNvSpPr/>
          <p:nvPr/>
        </p:nvSpPr>
        <p:spPr>
          <a:xfrm>
            <a:off x="9156575" y="4824675"/>
            <a:ext cx="1051200" cy="970800"/>
          </a:xfrm>
          <a:prstGeom prst="foldedCorner">
            <a:avLst>
              <a:gd name="adj" fmla="val 16667"/>
            </a:avLst>
          </a:prstGeom>
          <a:solidFill>
            <a:srgbClr val="66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Formal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Specification</a:t>
            </a:r>
            <a:endParaRPr sz="12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31" name="Google Shape;1031;p57"/>
          <p:cNvCxnSpPr>
            <a:stCxn id="1030" idx="1"/>
            <a:endCxn id="1000" idx="2"/>
          </p:cNvCxnSpPr>
          <p:nvPr/>
        </p:nvCxnSpPr>
        <p:spPr>
          <a:xfrm rot="10800000">
            <a:off x="7932875" y="4472775"/>
            <a:ext cx="1223700" cy="837300"/>
          </a:xfrm>
          <a:prstGeom prst="bentConnector2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99" name="Google Shape;999;p57"/>
          <p:cNvSpPr/>
          <p:nvPr/>
        </p:nvSpPr>
        <p:spPr>
          <a:xfrm>
            <a:off x="6762407" y="3439103"/>
            <a:ext cx="317700" cy="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58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RecordFlux workflow</a:t>
            </a:r>
            <a:endParaRPr/>
          </a:p>
        </p:txBody>
      </p:sp>
      <p:sp>
        <p:nvSpPr>
          <p:cNvPr id="1038" name="Google Shape;1038;p58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039" name="Google Shape;1039;p58"/>
          <p:cNvSpPr/>
          <p:nvPr/>
        </p:nvSpPr>
        <p:spPr>
          <a:xfrm>
            <a:off x="1937700" y="309020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666666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Conversion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0" name="Google Shape;1040;p58"/>
          <p:cNvSpPr/>
          <p:nvPr/>
        </p:nvSpPr>
        <p:spPr>
          <a:xfrm>
            <a:off x="3685200" y="309015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Specification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1" name="Google Shape;1041;p58"/>
          <p:cNvSpPr/>
          <p:nvPr/>
        </p:nvSpPr>
        <p:spPr>
          <a:xfrm>
            <a:off x="5432700" y="197830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Validation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2" name="Google Shape;1042;p58"/>
          <p:cNvSpPr/>
          <p:nvPr/>
        </p:nvSpPr>
        <p:spPr>
          <a:xfrm>
            <a:off x="5432700" y="420200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Simulation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3" name="Google Shape;1043;p58"/>
          <p:cNvSpPr/>
          <p:nvPr/>
        </p:nvSpPr>
        <p:spPr>
          <a:xfrm>
            <a:off x="5432700" y="309015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E07C0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Model Verification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4" name="Google Shape;1044;p58"/>
          <p:cNvSpPr/>
          <p:nvPr/>
        </p:nvSpPr>
        <p:spPr>
          <a:xfrm>
            <a:off x="7180200" y="309020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12284C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Code Generation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45" name="Google Shape;1045;p58"/>
          <p:cNvSpPr/>
          <p:nvPr/>
        </p:nvSpPr>
        <p:spPr>
          <a:xfrm>
            <a:off x="8927700" y="3090200"/>
            <a:ext cx="1326600" cy="677700"/>
          </a:xfrm>
          <a:prstGeom prst="roundRect">
            <a:avLst>
              <a:gd name="adj" fmla="val 7290"/>
            </a:avLst>
          </a:prstGeom>
          <a:solidFill>
            <a:srgbClr val="12284C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Program Verification</a:t>
            </a:r>
            <a:endParaRPr sz="13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cxnSp>
        <p:nvCxnSpPr>
          <p:cNvPr id="1046" name="Google Shape;1046;p58"/>
          <p:cNvCxnSpPr>
            <a:stCxn id="1039" idx="3"/>
            <a:endCxn id="1040" idx="1"/>
          </p:cNvCxnSpPr>
          <p:nvPr/>
        </p:nvCxnSpPr>
        <p:spPr>
          <a:xfrm>
            <a:off x="3264300" y="3429050"/>
            <a:ext cx="420900" cy="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7" name="Google Shape;1047;p58"/>
          <p:cNvCxnSpPr/>
          <p:nvPr/>
        </p:nvCxnSpPr>
        <p:spPr>
          <a:xfrm rot="10800000">
            <a:off x="6095988" y="2656000"/>
            <a:ext cx="0" cy="43410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8" name="Google Shape;1048;p58"/>
          <p:cNvCxnSpPr>
            <a:stCxn id="1041" idx="1"/>
          </p:cNvCxnSpPr>
          <p:nvPr/>
        </p:nvCxnSpPr>
        <p:spPr>
          <a:xfrm flipH="1">
            <a:off x="4348500" y="2317150"/>
            <a:ext cx="1084200" cy="773100"/>
          </a:xfrm>
          <a:prstGeom prst="bentConnector3">
            <a:avLst>
              <a:gd name="adj1" fmla="val 99131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49" name="Google Shape;1049;p58"/>
          <p:cNvCxnSpPr>
            <a:stCxn id="1042" idx="1"/>
          </p:cNvCxnSpPr>
          <p:nvPr/>
        </p:nvCxnSpPr>
        <p:spPr>
          <a:xfrm rot="10800000">
            <a:off x="4348500" y="3768050"/>
            <a:ext cx="1084200" cy="772800"/>
          </a:xfrm>
          <a:prstGeom prst="bentConnector3">
            <a:avLst>
              <a:gd name="adj1" fmla="val 100189"/>
            </a:avLst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0" name="Google Shape;1050;p58"/>
          <p:cNvCxnSpPr/>
          <p:nvPr/>
        </p:nvCxnSpPr>
        <p:spPr>
          <a:xfrm>
            <a:off x="6095988" y="3767900"/>
            <a:ext cx="0" cy="43410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1" name="Google Shape;1051;p58"/>
          <p:cNvCxnSpPr/>
          <p:nvPr/>
        </p:nvCxnSpPr>
        <p:spPr>
          <a:xfrm>
            <a:off x="5011800" y="3255375"/>
            <a:ext cx="420900" cy="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2" name="Google Shape;1052;p58"/>
          <p:cNvCxnSpPr/>
          <p:nvPr/>
        </p:nvCxnSpPr>
        <p:spPr>
          <a:xfrm rot="10800000">
            <a:off x="5011800" y="3581400"/>
            <a:ext cx="420900" cy="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3" name="Google Shape;1053;p58"/>
          <p:cNvCxnSpPr/>
          <p:nvPr/>
        </p:nvCxnSpPr>
        <p:spPr>
          <a:xfrm>
            <a:off x="6759300" y="3429000"/>
            <a:ext cx="420900" cy="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54" name="Google Shape;1054;p58"/>
          <p:cNvCxnSpPr/>
          <p:nvPr/>
        </p:nvCxnSpPr>
        <p:spPr>
          <a:xfrm>
            <a:off x="8506800" y="3429050"/>
            <a:ext cx="420900" cy="0"/>
          </a:xfrm>
          <a:prstGeom prst="straightConnector1">
            <a:avLst/>
          </a:prstGeom>
          <a:noFill/>
          <a:ln w="28575" cap="flat" cmpd="sng">
            <a:solidFill>
              <a:srgbClr val="12284C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59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RecordFlux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Industrial Application</a:t>
            </a:r>
            <a:endParaRPr/>
          </a:p>
        </p:txBody>
      </p:sp>
      <p:sp>
        <p:nvSpPr>
          <p:cNvPr id="1061" name="Google Shape;1061;p59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3950" y="1665221"/>
            <a:ext cx="4464099" cy="3295765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60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1068" name="Google Shape;1068;p60"/>
          <p:cNvSpPr txBox="1"/>
          <p:nvPr/>
        </p:nvSpPr>
        <p:spPr>
          <a:xfrm>
            <a:off x="4432800" y="5204325"/>
            <a:ext cx="3326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/>
              <a:t>adacore.com/nvidia</a:t>
            </a:r>
            <a:endParaRPr sz="1900"/>
          </a:p>
        </p:txBody>
      </p:sp>
      <p:sp>
        <p:nvSpPr>
          <p:cNvPr id="1069" name="Google Shape;1069;p60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NVIDIA adopts SPARK for critical firmware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61"/>
          <p:cNvSpPr txBox="1">
            <a:spLocks noGrp="1"/>
          </p:cNvSpPr>
          <p:nvPr>
            <p:ph type="title"/>
          </p:nvPr>
        </p:nvSpPr>
        <p:spPr>
          <a:xfrm>
            <a:off x="1676401" y="96175"/>
            <a:ext cx="10224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Security Protocol and Data Model (SPDM)</a:t>
            </a:r>
            <a:endParaRPr/>
          </a:p>
        </p:txBody>
      </p:sp>
      <p:sp>
        <p:nvSpPr>
          <p:cNvPr id="1075" name="Google Shape;1075;p61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1076" name="Google Shape;1076;p61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77" name="Google Shape;1077;p6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87" r="2678"/>
          <a:stretch/>
        </p:blipFill>
        <p:spPr>
          <a:xfrm>
            <a:off x="7347151" y="1105375"/>
            <a:ext cx="3181055" cy="4759949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76200" dir="2280000" algn="bl" rotWithShape="0">
              <a:schemeClr val="accent1">
                <a:alpha val="19000"/>
              </a:schemeClr>
            </a:outerShdw>
          </a:effectLst>
        </p:spPr>
      </p:pic>
      <p:pic>
        <p:nvPicPr>
          <p:cNvPr id="1078" name="Google Shape;107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0450" y="1105374"/>
            <a:ext cx="4437150" cy="475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9425" y="976025"/>
            <a:ext cx="2568175" cy="1446738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61"/>
          <p:cNvSpPr txBox="1"/>
          <p:nvPr/>
        </p:nvSpPr>
        <p:spPr>
          <a:xfrm>
            <a:off x="8559600" y="5465125"/>
            <a:ext cx="196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2"/>
                </a:solidFill>
              </a:rPr>
              <a:t>adacore.com/papers</a:t>
            </a:r>
            <a:endParaRPr b="1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62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SPDM formalization with RecordFlux</a:t>
            </a:r>
            <a:endParaRPr/>
          </a:p>
        </p:txBody>
      </p:sp>
      <p:sp>
        <p:nvSpPr>
          <p:cNvPr id="1086" name="Google Shape;1086;p6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1087" name="Google Shape;1087;p6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88" name="Google Shape;1088;p62"/>
          <p:cNvGrpSpPr/>
          <p:nvPr/>
        </p:nvGrpSpPr>
        <p:grpSpPr>
          <a:xfrm>
            <a:off x="577300" y="1984450"/>
            <a:ext cx="3381550" cy="2831400"/>
            <a:chOff x="1209500" y="2013300"/>
            <a:chExt cx="3381550" cy="2831400"/>
          </a:xfrm>
        </p:grpSpPr>
        <p:sp>
          <p:nvSpPr>
            <p:cNvPr id="1089" name="Google Shape;1089;p62"/>
            <p:cNvSpPr/>
            <p:nvPr/>
          </p:nvSpPr>
          <p:spPr>
            <a:xfrm>
              <a:off x="2085900" y="2628900"/>
              <a:ext cx="1600200" cy="1600200"/>
            </a:xfrm>
            <a:prstGeom prst="pie">
              <a:avLst>
                <a:gd name="adj1" fmla="val 4253300"/>
                <a:gd name="adj2" fmla="val 16200000"/>
              </a:avLst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1800</a:t>
              </a:r>
              <a:br>
                <a:rPr lang="en-US" b="1"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LOC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0" name="Google Shape;1090;p62"/>
            <p:cNvSpPr/>
            <p:nvPr/>
          </p:nvSpPr>
          <p:spPr>
            <a:xfrm>
              <a:off x="2085900" y="2628900"/>
              <a:ext cx="1600200" cy="1600200"/>
            </a:xfrm>
            <a:prstGeom prst="pie">
              <a:avLst>
                <a:gd name="adj1" fmla="val 16199850"/>
                <a:gd name="adj2" fmla="val 4270608"/>
              </a:avLst>
            </a:prstGeom>
            <a:solidFill>
              <a:schemeClr val="accent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  1200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LOC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1" name="Google Shape;1091;p62"/>
            <p:cNvSpPr txBox="1"/>
            <p:nvPr/>
          </p:nvSpPr>
          <p:spPr>
            <a:xfrm>
              <a:off x="1209500" y="4229100"/>
              <a:ext cx="144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Session specification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2" name="Google Shape;1092;p62"/>
            <p:cNvSpPr txBox="1"/>
            <p:nvPr/>
          </p:nvSpPr>
          <p:spPr>
            <a:xfrm>
              <a:off x="3143250" y="2013300"/>
              <a:ext cx="144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Message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specification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093" name="Google Shape;1093;p62"/>
            <p:cNvCxnSpPr>
              <a:stCxn id="1092" idx="2"/>
            </p:cNvCxnSpPr>
            <p:nvPr/>
          </p:nvCxnSpPr>
          <p:spPr>
            <a:xfrm flipH="1">
              <a:off x="3246150" y="2628900"/>
              <a:ext cx="621000" cy="3921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094" name="Google Shape;1094;p62"/>
            <p:cNvCxnSpPr>
              <a:stCxn id="1091" idx="0"/>
            </p:cNvCxnSpPr>
            <p:nvPr/>
          </p:nvCxnSpPr>
          <p:spPr>
            <a:xfrm rot="10800000" flipH="1">
              <a:off x="1933400" y="3828600"/>
              <a:ext cx="646800" cy="4005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095" name="Google Shape;1095;p62"/>
          <p:cNvSpPr/>
          <p:nvPr/>
        </p:nvSpPr>
        <p:spPr>
          <a:xfrm>
            <a:off x="3507225" y="2600050"/>
            <a:ext cx="1600200" cy="1600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60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Open Sans"/>
                <a:ea typeface="Open Sans"/>
                <a:cs typeface="Open Sans"/>
                <a:sym typeface="Open Sans"/>
              </a:rPr>
              <a:t>states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96" name="Google Shape;1096;p62"/>
          <p:cNvGrpSpPr/>
          <p:nvPr/>
        </p:nvGrpSpPr>
        <p:grpSpPr>
          <a:xfrm>
            <a:off x="4708850" y="1984450"/>
            <a:ext cx="3048475" cy="2831400"/>
            <a:chOff x="6000750" y="2013300"/>
            <a:chExt cx="3048475" cy="2831400"/>
          </a:xfrm>
        </p:grpSpPr>
        <p:sp>
          <p:nvSpPr>
            <p:cNvPr id="1097" name="Google Shape;1097;p62"/>
            <p:cNvSpPr/>
            <p:nvPr/>
          </p:nvSpPr>
          <p:spPr>
            <a:xfrm>
              <a:off x="6877150" y="2628900"/>
              <a:ext cx="1600200" cy="1600200"/>
            </a:xfrm>
            <a:prstGeom prst="pie">
              <a:avLst>
                <a:gd name="adj1" fmla="val 615223"/>
                <a:gd name="adj2" fmla="val 20316267"/>
              </a:avLst>
            </a:prstGeom>
            <a:solidFill>
              <a:srgbClr val="741B47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132</a:t>
              </a:r>
              <a:b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kLOC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8" name="Google Shape;1098;p62"/>
            <p:cNvSpPr/>
            <p:nvPr/>
          </p:nvSpPr>
          <p:spPr>
            <a:xfrm>
              <a:off x="6877150" y="2628900"/>
              <a:ext cx="1600200" cy="1600200"/>
            </a:xfrm>
            <a:prstGeom prst="pie">
              <a:avLst>
                <a:gd name="adj1" fmla="val 20177332"/>
                <a:gd name="adj2" fmla="val 1080583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     3k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9" name="Google Shape;1099;p62"/>
            <p:cNvSpPr txBox="1"/>
            <p:nvPr/>
          </p:nvSpPr>
          <p:spPr>
            <a:xfrm>
              <a:off x="6000750" y="4229100"/>
              <a:ext cx="14478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SPARK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contracts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0" name="Google Shape;1100;p62"/>
            <p:cNvSpPr txBox="1"/>
            <p:nvPr/>
          </p:nvSpPr>
          <p:spPr>
            <a:xfrm>
              <a:off x="8276725" y="2013300"/>
              <a:ext cx="772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SPARK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latin typeface="Open Sans"/>
                  <a:ea typeface="Open Sans"/>
                  <a:cs typeface="Open Sans"/>
                  <a:sym typeface="Open Sans"/>
                </a:rPr>
                <a:t>code</a:t>
              </a:r>
              <a:endParaRPr b="1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101" name="Google Shape;1101;p62"/>
            <p:cNvCxnSpPr>
              <a:stCxn id="1100" idx="2"/>
            </p:cNvCxnSpPr>
            <p:nvPr/>
          </p:nvCxnSpPr>
          <p:spPr>
            <a:xfrm flipH="1">
              <a:off x="8285875" y="2628900"/>
              <a:ext cx="377100" cy="8457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102" name="Google Shape;1102;p62"/>
            <p:cNvCxnSpPr>
              <a:stCxn id="1099" idx="0"/>
            </p:cNvCxnSpPr>
            <p:nvPr/>
          </p:nvCxnSpPr>
          <p:spPr>
            <a:xfrm rot="10800000" flipH="1">
              <a:off x="6724650" y="3913800"/>
              <a:ext cx="786600" cy="315300"/>
            </a:xfrm>
            <a:prstGeom prst="straightConnector1">
              <a:avLst/>
            </a:pr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103" name="Google Shape;1103;p62"/>
          <p:cNvSpPr/>
          <p:nvPr/>
        </p:nvSpPr>
        <p:spPr>
          <a:xfrm>
            <a:off x="7633625" y="2571200"/>
            <a:ext cx="1600200" cy="1600200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35 KiB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RISC-V code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4" name="Google Shape;1104;p62"/>
          <p:cNvSpPr txBox="1"/>
          <p:nvPr/>
        </p:nvSpPr>
        <p:spPr>
          <a:xfrm>
            <a:off x="7757325" y="5320725"/>
            <a:ext cx="4023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</a:rPr>
              <a:t>RecordFlux/SPARK SPDM implementation:</a:t>
            </a:r>
            <a:endParaRPr b="1">
              <a:solidFill>
                <a:schemeClr val="accent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2"/>
                </a:solidFill>
              </a:rPr>
              <a:t>github.com/AdaCore/spdm-recordflux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1105" name="Google Shape;1105;p62"/>
          <p:cNvSpPr/>
          <p:nvPr/>
        </p:nvSpPr>
        <p:spPr>
          <a:xfrm>
            <a:off x="9753600" y="2600050"/>
            <a:ext cx="1600200" cy="16002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runtime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errors</a:t>
            </a:r>
            <a:endParaRPr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63"/>
          <p:cNvSpPr txBox="1">
            <a:spLocks noGrp="1"/>
          </p:cNvSpPr>
          <p:nvPr>
            <p:ph type="title"/>
          </p:nvPr>
        </p:nvSpPr>
        <p:spPr>
          <a:xfrm>
            <a:off x="1688151" y="1375353"/>
            <a:ext cx="10046700" cy="2852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Future</a:t>
            </a:r>
            <a:endParaRPr/>
          </a:p>
        </p:txBody>
      </p:sp>
      <p:sp>
        <p:nvSpPr>
          <p:cNvPr id="1112" name="Google Shape;1112;p6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6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1119" name="Google Shape;1119;p64"/>
          <p:cNvSpPr txBox="1"/>
          <p:nvPr/>
        </p:nvSpPr>
        <p:spPr>
          <a:xfrm>
            <a:off x="2325200" y="3545250"/>
            <a:ext cx="816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0" name="Google Shape;1120;p64"/>
          <p:cNvSpPr txBox="1"/>
          <p:nvPr/>
        </p:nvSpPr>
        <p:spPr>
          <a:xfrm>
            <a:off x="6891325" y="668875"/>
            <a:ext cx="4576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adacore.com/recordflux</a:t>
            </a:r>
            <a:endParaRPr sz="2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1" name="Google Shape;1121;p64"/>
          <p:cNvSpPr txBox="1"/>
          <p:nvPr/>
        </p:nvSpPr>
        <p:spPr>
          <a:xfrm>
            <a:off x="1489325" y="3105950"/>
            <a:ext cx="45768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Tobias Reiher</a:t>
            </a:r>
            <a:endParaRPr sz="2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reiher@adacore.com</a:t>
            </a:r>
            <a:endParaRPr sz="2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9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Typical representation with a C struct</a:t>
            </a:r>
            <a:endParaRPr/>
          </a:p>
        </p:txBody>
      </p:sp>
      <p:sp>
        <p:nvSpPr>
          <p:cNvPr id="614" name="Google Shape;614;p39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615" name="Google Shape;615;p39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16" name="Google Shape;616;p39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7" name="Google Shape;617;p39"/>
          <p:cNvSpPr/>
          <p:nvPr/>
        </p:nvSpPr>
        <p:spPr>
          <a:xfrm>
            <a:off x="63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00</a:t>
            </a:r>
            <a:endParaRPr/>
          </a:p>
        </p:txBody>
      </p:sp>
      <p:sp>
        <p:nvSpPr>
          <p:cNvPr id="618" name="Google Shape;618;p39"/>
          <p:cNvSpPr/>
          <p:nvPr/>
        </p:nvSpPr>
        <p:spPr>
          <a:xfrm>
            <a:off x="132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619" name="Google Shape;619;p39"/>
          <p:cNvSpPr/>
          <p:nvPr/>
        </p:nvSpPr>
        <p:spPr>
          <a:xfrm>
            <a:off x="200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620" name="Google Shape;620;p39"/>
          <p:cNvSpPr/>
          <p:nvPr/>
        </p:nvSpPr>
        <p:spPr>
          <a:xfrm>
            <a:off x="268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621" name="Google Shape;621;p39"/>
          <p:cNvSpPr/>
          <p:nvPr/>
        </p:nvSpPr>
        <p:spPr>
          <a:xfrm>
            <a:off x="337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622" name="Google Shape;622;p39"/>
          <p:cNvSpPr/>
          <p:nvPr/>
        </p:nvSpPr>
        <p:spPr>
          <a:xfrm>
            <a:off x="405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05</a:t>
            </a:r>
            <a:endParaRPr/>
          </a:p>
        </p:txBody>
      </p:sp>
      <p:sp>
        <p:nvSpPr>
          <p:cNvPr id="623" name="Google Shape;623;p39"/>
          <p:cNvSpPr/>
          <p:nvPr/>
        </p:nvSpPr>
        <p:spPr>
          <a:xfrm>
            <a:off x="474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</a:t>
            </a:r>
            <a:endParaRPr/>
          </a:p>
        </p:txBody>
      </p:sp>
      <p:sp>
        <p:nvSpPr>
          <p:cNvPr id="624" name="Google Shape;624;p39"/>
          <p:cNvSpPr/>
          <p:nvPr/>
        </p:nvSpPr>
        <p:spPr>
          <a:xfrm>
            <a:off x="542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</a:t>
            </a:r>
            <a:endParaRPr/>
          </a:p>
        </p:txBody>
      </p:sp>
      <p:sp>
        <p:nvSpPr>
          <p:cNvPr id="625" name="Google Shape;625;p39"/>
          <p:cNvSpPr/>
          <p:nvPr/>
        </p:nvSpPr>
        <p:spPr>
          <a:xfrm>
            <a:off x="610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</a:t>
            </a:r>
            <a:endParaRPr/>
          </a:p>
        </p:txBody>
      </p:sp>
      <p:sp>
        <p:nvSpPr>
          <p:cNvPr id="626" name="Google Shape;626;p39"/>
          <p:cNvSpPr/>
          <p:nvPr/>
        </p:nvSpPr>
        <p:spPr>
          <a:xfrm>
            <a:off x="679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</a:t>
            </a:r>
            <a:endParaRPr/>
          </a:p>
        </p:txBody>
      </p:sp>
      <p:sp>
        <p:nvSpPr>
          <p:cNvPr id="627" name="Google Shape;627;p39"/>
          <p:cNvSpPr/>
          <p:nvPr/>
        </p:nvSpPr>
        <p:spPr>
          <a:xfrm>
            <a:off x="747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628" name="Google Shape;628;p39"/>
          <p:cNvSpPr/>
          <p:nvPr/>
        </p:nvSpPr>
        <p:spPr>
          <a:xfrm>
            <a:off x="816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629" name="Google Shape;629;p39"/>
          <p:cNvSpPr/>
          <p:nvPr/>
        </p:nvSpPr>
        <p:spPr>
          <a:xfrm>
            <a:off x="884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  <p:sp>
        <p:nvSpPr>
          <p:cNvPr id="630" name="Google Shape;630;p39"/>
          <p:cNvSpPr/>
          <p:nvPr/>
        </p:nvSpPr>
        <p:spPr>
          <a:xfrm>
            <a:off x="952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</a:t>
            </a:r>
            <a:endParaRPr/>
          </a:p>
        </p:txBody>
      </p:sp>
      <p:sp>
        <p:nvSpPr>
          <p:cNvPr id="631" name="Google Shape;631;p39"/>
          <p:cNvSpPr/>
          <p:nvPr/>
        </p:nvSpPr>
        <p:spPr>
          <a:xfrm>
            <a:off x="1021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1023</a:t>
            </a:r>
            <a:endParaRPr/>
          </a:p>
        </p:txBody>
      </p:sp>
      <p:sp>
        <p:nvSpPr>
          <p:cNvPr id="632" name="Google Shape;632;p39"/>
          <p:cNvSpPr/>
          <p:nvPr/>
        </p:nvSpPr>
        <p:spPr>
          <a:xfrm>
            <a:off x="1089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39"/>
          <p:cNvSpPr/>
          <p:nvPr/>
        </p:nvSpPr>
        <p:spPr>
          <a:xfrm>
            <a:off x="636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source_port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34" name="Google Shape;634;p39"/>
          <p:cNvSpPr/>
          <p:nvPr/>
        </p:nvSpPr>
        <p:spPr>
          <a:xfrm>
            <a:off x="2004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dest_port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35" name="Google Shape;635;p39"/>
          <p:cNvSpPr/>
          <p:nvPr/>
        </p:nvSpPr>
        <p:spPr>
          <a:xfrm>
            <a:off x="3372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length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36" name="Google Shape;636;p39"/>
          <p:cNvSpPr/>
          <p:nvPr/>
        </p:nvSpPr>
        <p:spPr>
          <a:xfrm>
            <a:off x="4740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checksum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37" name="Google Shape;637;p39"/>
          <p:cNvSpPr/>
          <p:nvPr/>
        </p:nvSpPr>
        <p:spPr>
          <a:xfrm>
            <a:off x="6108150" y="2547400"/>
            <a:ext cx="478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data[]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unit8_t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0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 dirty="0"/>
              <a:t>Typical representation with a C </a:t>
            </a:r>
            <a:r>
              <a:rPr lang="en-US" dirty="0" err="1"/>
              <a:t>struct</a:t>
            </a:r>
            <a:endParaRPr dirty="0"/>
          </a:p>
        </p:txBody>
      </p:sp>
      <p:sp>
        <p:nvSpPr>
          <p:cNvPr id="643" name="Google Shape;643;p40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644" name="Google Shape;644;p40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45" name="Google Shape;645;p40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p40"/>
          <p:cNvSpPr/>
          <p:nvPr/>
        </p:nvSpPr>
        <p:spPr>
          <a:xfrm>
            <a:off x="63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47" name="Google Shape;647;p40"/>
          <p:cNvSpPr/>
          <p:nvPr/>
        </p:nvSpPr>
        <p:spPr>
          <a:xfrm>
            <a:off x="1320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48" name="Google Shape;648;p40"/>
          <p:cNvSpPr/>
          <p:nvPr/>
        </p:nvSpPr>
        <p:spPr>
          <a:xfrm>
            <a:off x="2004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49" name="Google Shape;649;p40"/>
          <p:cNvSpPr/>
          <p:nvPr/>
        </p:nvSpPr>
        <p:spPr>
          <a:xfrm>
            <a:off x="2688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50" name="Google Shape;650;p40"/>
          <p:cNvSpPr/>
          <p:nvPr/>
        </p:nvSpPr>
        <p:spPr>
          <a:xfrm>
            <a:off x="3372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51" name="Google Shape;651;p40"/>
          <p:cNvSpPr/>
          <p:nvPr/>
        </p:nvSpPr>
        <p:spPr>
          <a:xfrm>
            <a:off x="405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0B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52" name="Google Shape;652;p40"/>
          <p:cNvSpPr/>
          <p:nvPr/>
        </p:nvSpPr>
        <p:spPr>
          <a:xfrm>
            <a:off x="4740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53" name="Google Shape;653;p40"/>
          <p:cNvSpPr/>
          <p:nvPr/>
        </p:nvSpPr>
        <p:spPr>
          <a:xfrm>
            <a:off x="5424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54" name="Google Shape;654;p40"/>
          <p:cNvSpPr/>
          <p:nvPr/>
        </p:nvSpPr>
        <p:spPr>
          <a:xfrm>
            <a:off x="6108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55" name="Google Shape;655;p40"/>
          <p:cNvSpPr/>
          <p:nvPr/>
        </p:nvSpPr>
        <p:spPr>
          <a:xfrm>
            <a:off x="6792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56" name="Google Shape;656;p40"/>
          <p:cNvSpPr/>
          <p:nvPr/>
        </p:nvSpPr>
        <p:spPr>
          <a:xfrm>
            <a:off x="747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57" name="Google Shape;657;p40"/>
          <p:cNvSpPr/>
          <p:nvPr/>
        </p:nvSpPr>
        <p:spPr>
          <a:xfrm>
            <a:off x="8160150" y="3607725"/>
            <a:ext cx="684000" cy="68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58" name="Google Shape;658;p40"/>
          <p:cNvSpPr/>
          <p:nvPr/>
        </p:nvSpPr>
        <p:spPr>
          <a:xfrm>
            <a:off x="8844150" y="3607725"/>
            <a:ext cx="684000" cy="68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59" name="Google Shape;659;p40"/>
          <p:cNvSpPr/>
          <p:nvPr/>
        </p:nvSpPr>
        <p:spPr>
          <a:xfrm>
            <a:off x="9528150" y="3607725"/>
            <a:ext cx="684000" cy="68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60" name="Google Shape;660;p40"/>
          <p:cNvSpPr/>
          <p:nvPr/>
        </p:nvSpPr>
        <p:spPr>
          <a:xfrm>
            <a:off x="10212150" y="3607725"/>
            <a:ext cx="684000" cy="684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0"/>
          <p:cNvSpPr txBox="1"/>
          <p:nvPr/>
        </p:nvSpPr>
        <p:spPr>
          <a:xfrm>
            <a:off x="1468950" y="4360650"/>
            <a:ext cx="71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  <a:sym typeface="Open Sans"/>
              </a:rPr>
              <a:t>Expected data length: 3 bytes (= 11 - 8)		Actual data length: 3 bytes</a:t>
            </a:r>
            <a:endParaRPr dirty="0">
              <a:latin typeface="Open Sans" pitchFamily="2" charset="0"/>
              <a:ea typeface="Open Sans" pitchFamily="2" charset="0"/>
              <a:cs typeface="Open Sans" pitchFamily="2" charset="0"/>
              <a:sym typeface="Open Sans"/>
            </a:endParaRPr>
          </a:p>
        </p:txBody>
      </p:sp>
      <p:sp>
        <p:nvSpPr>
          <p:cNvPr id="662" name="Google Shape;662;p40"/>
          <p:cNvSpPr/>
          <p:nvPr/>
        </p:nvSpPr>
        <p:spPr>
          <a:xfrm>
            <a:off x="63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00</a:t>
            </a:r>
            <a:endParaRPr/>
          </a:p>
        </p:txBody>
      </p:sp>
      <p:sp>
        <p:nvSpPr>
          <p:cNvPr id="663" name="Google Shape;663;p40"/>
          <p:cNvSpPr/>
          <p:nvPr/>
        </p:nvSpPr>
        <p:spPr>
          <a:xfrm>
            <a:off x="132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664" name="Google Shape;664;p40"/>
          <p:cNvSpPr/>
          <p:nvPr/>
        </p:nvSpPr>
        <p:spPr>
          <a:xfrm>
            <a:off x="200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665" name="Google Shape;665;p40"/>
          <p:cNvSpPr/>
          <p:nvPr/>
        </p:nvSpPr>
        <p:spPr>
          <a:xfrm>
            <a:off x="268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666" name="Google Shape;666;p40"/>
          <p:cNvSpPr/>
          <p:nvPr/>
        </p:nvSpPr>
        <p:spPr>
          <a:xfrm>
            <a:off x="337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667" name="Google Shape;667;p40"/>
          <p:cNvSpPr/>
          <p:nvPr/>
        </p:nvSpPr>
        <p:spPr>
          <a:xfrm>
            <a:off x="405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05</a:t>
            </a:r>
            <a:endParaRPr/>
          </a:p>
        </p:txBody>
      </p:sp>
      <p:sp>
        <p:nvSpPr>
          <p:cNvPr id="668" name="Google Shape;668;p40"/>
          <p:cNvSpPr/>
          <p:nvPr/>
        </p:nvSpPr>
        <p:spPr>
          <a:xfrm>
            <a:off x="474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</a:t>
            </a:r>
            <a:endParaRPr/>
          </a:p>
        </p:txBody>
      </p:sp>
      <p:sp>
        <p:nvSpPr>
          <p:cNvPr id="669" name="Google Shape;669;p40"/>
          <p:cNvSpPr/>
          <p:nvPr/>
        </p:nvSpPr>
        <p:spPr>
          <a:xfrm>
            <a:off x="542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</a:t>
            </a:r>
            <a:endParaRPr/>
          </a:p>
        </p:txBody>
      </p:sp>
      <p:sp>
        <p:nvSpPr>
          <p:cNvPr id="670" name="Google Shape;670;p40"/>
          <p:cNvSpPr/>
          <p:nvPr/>
        </p:nvSpPr>
        <p:spPr>
          <a:xfrm>
            <a:off x="610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</a:t>
            </a:r>
            <a:endParaRPr/>
          </a:p>
        </p:txBody>
      </p:sp>
      <p:sp>
        <p:nvSpPr>
          <p:cNvPr id="671" name="Google Shape;671;p40"/>
          <p:cNvSpPr/>
          <p:nvPr/>
        </p:nvSpPr>
        <p:spPr>
          <a:xfrm>
            <a:off x="679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</a:t>
            </a:r>
            <a:endParaRPr/>
          </a:p>
        </p:txBody>
      </p:sp>
      <p:sp>
        <p:nvSpPr>
          <p:cNvPr id="672" name="Google Shape;672;p40"/>
          <p:cNvSpPr/>
          <p:nvPr/>
        </p:nvSpPr>
        <p:spPr>
          <a:xfrm>
            <a:off x="747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673" name="Google Shape;673;p40"/>
          <p:cNvSpPr/>
          <p:nvPr/>
        </p:nvSpPr>
        <p:spPr>
          <a:xfrm>
            <a:off x="816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674" name="Google Shape;674;p40"/>
          <p:cNvSpPr/>
          <p:nvPr/>
        </p:nvSpPr>
        <p:spPr>
          <a:xfrm>
            <a:off x="884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  <p:sp>
        <p:nvSpPr>
          <p:cNvPr id="675" name="Google Shape;675;p40"/>
          <p:cNvSpPr/>
          <p:nvPr/>
        </p:nvSpPr>
        <p:spPr>
          <a:xfrm>
            <a:off x="952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</a:t>
            </a:r>
            <a:endParaRPr/>
          </a:p>
        </p:txBody>
      </p:sp>
      <p:sp>
        <p:nvSpPr>
          <p:cNvPr id="676" name="Google Shape;676;p40"/>
          <p:cNvSpPr/>
          <p:nvPr/>
        </p:nvSpPr>
        <p:spPr>
          <a:xfrm>
            <a:off x="1021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1023</a:t>
            </a:r>
            <a:endParaRPr/>
          </a:p>
        </p:txBody>
      </p:sp>
      <p:sp>
        <p:nvSpPr>
          <p:cNvPr id="677" name="Google Shape;677;p40"/>
          <p:cNvSpPr/>
          <p:nvPr/>
        </p:nvSpPr>
        <p:spPr>
          <a:xfrm>
            <a:off x="1089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0"/>
          <p:cNvSpPr/>
          <p:nvPr/>
        </p:nvSpPr>
        <p:spPr>
          <a:xfrm>
            <a:off x="636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source_port</a:t>
            </a:r>
            <a:endParaRPr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 dirty="0"/>
          </a:p>
        </p:txBody>
      </p:sp>
      <p:sp>
        <p:nvSpPr>
          <p:cNvPr id="679" name="Google Shape;679;p40"/>
          <p:cNvSpPr/>
          <p:nvPr/>
        </p:nvSpPr>
        <p:spPr>
          <a:xfrm>
            <a:off x="2004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dest_port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80" name="Google Shape;680;p40"/>
          <p:cNvSpPr/>
          <p:nvPr/>
        </p:nvSpPr>
        <p:spPr>
          <a:xfrm>
            <a:off x="3372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length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81" name="Google Shape;681;p40"/>
          <p:cNvSpPr/>
          <p:nvPr/>
        </p:nvSpPr>
        <p:spPr>
          <a:xfrm>
            <a:off x="4740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checksum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682" name="Google Shape;682;p40"/>
          <p:cNvSpPr/>
          <p:nvPr/>
        </p:nvSpPr>
        <p:spPr>
          <a:xfrm>
            <a:off x="6108150" y="2547400"/>
            <a:ext cx="478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data[]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unit8_t</a:t>
            </a:r>
            <a:endParaRPr/>
          </a:p>
        </p:txBody>
      </p:sp>
      <p:sp>
        <p:nvSpPr>
          <p:cNvPr id="683" name="Google Shape;683;p40"/>
          <p:cNvSpPr/>
          <p:nvPr/>
        </p:nvSpPr>
        <p:spPr>
          <a:xfrm rot="-5400000">
            <a:off x="10918353" y="3585522"/>
            <a:ext cx="684000" cy="728406"/>
          </a:xfrm>
          <a:prstGeom prst="flowChartDocument">
            <a:avLst/>
          </a:prstGeom>
          <a:solidFill>
            <a:schemeClr val="accent3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1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What could go wrong?</a:t>
            </a:r>
            <a:endParaRPr/>
          </a:p>
        </p:txBody>
      </p:sp>
      <p:sp>
        <p:nvSpPr>
          <p:cNvPr id="689" name="Google Shape;689;p41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690" name="Google Shape;690;p41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691" name="Google Shape;691;p41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2" name="Google Shape;692;p41"/>
          <p:cNvSpPr/>
          <p:nvPr/>
        </p:nvSpPr>
        <p:spPr>
          <a:xfrm>
            <a:off x="63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93" name="Google Shape;693;p41"/>
          <p:cNvSpPr/>
          <p:nvPr/>
        </p:nvSpPr>
        <p:spPr>
          <a:xfrm>
            <a:off x="1320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94" name="Google Shape;694;p41"/>
          <p:cNvSpPr/>
          <p:nvPr/>
        </p:nvSpPr>
        <p:spPr>
          <a:xfrm>
            <a:off x="2004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95" name="Google Shape;695;p41"/>
          <p:cNvSpPr/>
          <p:nvPr/>
        </p:nvSpPr>
        <p:spPr>
          <a:xfrm>
            <a:off x="2688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96" name="Google Shape;696;p41"/>
          <p:cNvSpPr/>
          <p:nvPr/>
        </p:nvSpPr>
        <p:spPr>
          <a:xfrm>
            <a:off x="3372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08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97" name="Google Shape;697;p41"/>
          <p:cNvSpPr/>
          <p:nvPr/>
        </p:nvSpPr>
        <p:spPr>
          <a:xfrm>
            <a:off x="405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698" name="Google Shape;698;p41"/>
          <p:cNvSpPr/>
          <p:nvPr/>
        </p:nvSpPr>
        <p:spPr>
          <a:xfrm>
            <a:off x="4740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99" name="Google Shape;699;p41"/>
          <p:cNvSpPr/>
          <p:nvPr/>
        </p:nvSpPr>
        <p:spPr>
          <a:xfrm>
            <a:off x="5424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00" name="Google Shape;700;p41"/>
          <p:cNvSpPr/>
          <p:nvPr/>
        </p:nvSpPr>
        <p:spPr>
          <a:xfrm>
            <a:off x="6108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01" name="Google Shape;701;p41"/>
          <p:cNvSpPr/>
          <p:nvPr/>
        </p:nvSpPr>
        <p:spPr>
          <a:xfrm>
            <a:off x="6792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02" name="Google Shape;702;p41"/>
          <p:cNvSpPr/>
          <p:nvPr/>
        </p:nvSpPr>
        <p:spPr>
          <a:xfrm>
            <a:off x="747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03" name="Google Shape;703;p41"/>
          <p:cNvSpPr txBox="1"/>
          <p:nvPr/>
        </p:nvSpPr>
        <p:spPr>
          <a:xfrm>
            <a:off x="1468950" y="4360650"/>
            <a:ext cx="716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Expected data length: 2040 bytes (= 2048 - 8)	Actual data length: 3 bytes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4" name="Google Shape;704;p41"/>
          <p:cNvSpPr txBox="1"/>
          <p:nvPr/>
        </p:nvSpPr>
        <p:spPr>
          <a:xfrm>
            <a:off x="10044212" y="4790150"/>
            <a:ext cx="174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Buffer overflow!</a:t>
            </a:r>
            <a:endParaRPr b="1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5" name="Google Shape;705;p41"/>
          <p:cNvSpPr/>
          <p:nvPr/>
        </p:nvSpPr>
        <p:spPr>
          <a:xfrm>
            <a:off x="63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00</a:t>
            </a:r>
            <a:endParaRPr/>
          </a:p>
        </p:txBody>
      </p:sp>
      <p:sp>
        <p:nvSpPr>
          <p:cNvPr id="706" name="Google Shape;706;p41"/>
          <p:cNvSpPr/>
          <p:nvPr/>
        </p:nvSpPr>
        <p:spPr>
          <a:xfrm>
            <a:off x="132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707" name="Google Shape;707;p41"/>
          <p:cNvSpPr/>
          <p:nvPr/>
        </p:nvSpPr>
        <p:spPr>
          <a:xfrm>
            <a:off x="200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708" name="Google Shape;708;p41"/>
          <p:cNvSpPr/>
          <p:nvPr/>
        </p:nvSpPr>
        <p:spPr>
          <a:xfrm>
            <a:off x="268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709" name="Google Shape;709;p41"/>
          <p:cNvSpPr/>
          <p:nvPr/>
        </p:nvSpPr>
        <p:spPr>
          <a:xfrm>
            <a:off x="337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710" name="Google Shape;710;p41"/>
          <p:cNvSpPr/>
          <p:nvPr/>
        </p:nvSpPr>
        <p:spPr>
          <a:xfrm>
            <a:off x="405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05</a:t>
            </a:r>
            <a:endParaRPr/>
          </a:p>
        </p:txBody>
      </p:sp>
      <p:sp>
        <p:nvSpPr>
          <p:cNvPr id="711" name="Google Shape;711;p41"/>
          <p:cNvSpPr/>
          <p:nvPr/>
        </p:nvSpPr>
        <p:spPr>
          <a:xfrm>
            <a:off x="474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</a:t>
            </a:r>
            <a:endParaRPr/>
          </a:p>
        </p:txBody>
      </p:sp>
      <p:sp>
        <p:nvSpPr>
          <p:cNvPr id="712" name="Google Shape;712;p41"/>
          <p:cNvSpPr/>
          <p:nvPr/>
        </p:nvSpPr>
        <p:spPr>
          <a:xfrm>
            <a:off x="542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</a:t>
            </a:r>
            <a:endParaRPr/>
          </a:p>
        </p:txBody>
      </p:sp>
      <p:sp>
        <p:nvSpPr>
          <p:cNvPr id="713" name="Google Shape;713;p41"/>
          <p:cNvSpPr/>
          <p:nvPr/>
        </p:nvSpPr>
        <p:spPr>
          <a:xfrm>
            <a:off x="610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</a:t>
            </a:r>
            <a:endParaRPr/>
          </a:p>
        </p:txBody>
      </p:sp>
      <p:sp>
        <p:nvSpPr>
          <p:cNvPr id="714" name="Google Shape;714;p41"/>
          <p:cNvSpPr/>
          <p:nvPr/>
        </p:nvSpPr>
        <p:spPr>
          <a:xfrm>
            <a:off x="679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</a:t>
            </a:r>
            <a:endParaRPr/>
          </a:p>
        </p:txBody>
      </p:sp>
      <p:sp>
        <p:nvSpPr>
          <p:cNvPr id="715" name="Google Shape;715;p41"/>
          <p:cNvSpPr/>
          <p:nvPr/>
        </p:nvSpPr>
        <p:spPr>
          <a:xfrm>
            <a:off x="747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716" name="Google Shape;716;p41"/>
          <p:cNvSpPr/>
          <p:nvPr/>
        </p:nvSpPr>
        <p:spPr>
          <a:xfrm>
            <a:off x="816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717" name="Google Shape;717;p41"/>
          <p:cNvSpPr/>
          <p:nvPr/>
        </p:nvSpPr>
        <p:spPr>
          <a:xfrm>
            <a:off x="884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  <p:sp>
        <p:nvSpPr>
          <p:cNvPr id="718" name="Google Shape;718;p41"/>
          <p:cNvSpPr/>
          <p:nvPr/>
        </p:nvSpPr>
        <p:spPr>
          <a:xfrm>
            <a:off x="952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</a:t>
            </a:r>
            <a:endParaRPr/>
          </a:p>
        </p:txBody>
      </p:sp>
      <p:sp>
        <p:nvSpPr>
          <p:cNvPr id="719" name="Google Shape;719;p41"/>
          <p:cNvSpPr/>
          <p:nvPr/>
        </p:nvSpPr>
        <p:spPr>
          <a:xfrm>
            <a:off x="1021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1023</a:t>
            </a:r>
            <a:endParaRPr/>
          </a:p>
        </p:txBody>
      </p:sp>
      <p:sp>
        <p:nvSpPr>
          <p:cNvPr id="720" name="Google Shape;720;p41"/>
          <p:cNvSpPr/>
          <p:nvPr/>
        </p:nvSpPr>
        <p:spPr>
          <a:xfrm>
            <a:off x="1089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1"/>
          <p:cNvSpPr/>
          <p:nvPr/>
        </p:nvSpPr>
        <p:spPr>
          <a:xfrm>
            <a:off x="636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source_port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22" name="Google Shape;722;p41"/>
          <p:cNvSpPr/>
          <p:nvPr/>
        </p:nvSpPr>
        <p:spPr>
          <a:xfrm>
            <a:off x="2004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dest_port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23" name="Google Shape;723;p41"/>
          <p:cNvSpPr/>
          <p:nvPr/>
        </p:nvSpPr>
        <p:spPr>
          <a:xfrm>
            <a:off x="3372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length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24" name="Google Shape;724;p41"/>
          <p:cNvSpPr/>
          <p:nvPr/>
        </p:nvSpPr>
        <p:spPr>
          <a:xfrm>
            <a:off x="4740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checksum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25" name="Google Shape;725;p41"/>
          <p:cNvSpPr/>
          <p:nvPr/>
        </p:nvSpPr>
        <p:spPr>
          <a:xfrm>
            <a:off x="6108150" y="2547400"/>
            <a:ext cx="478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data[]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unit8_t</a:t>
            </a:r>
            <a:endParaRPr/>
          </a:p>
        </p:txBody>
      </p:sp>
      <p:grpSp>
        <p:nvGrpSpPr>
          <p:cNvPr id="726" name="Google Shape;726;p41"/>
          <p:cNvGrpSpPr/>
          <p:nvPr/>
        </p:nvGrpSpPr>
        <p:grpSpPr>
          <a:xfrm>
            <a:off x="8160150" y="3607725"/>
            <a:ext cx="684000" cy="684000"/>
            <a:chOff x="8160150" y="3607725"/>
            <a:chExt cx="684000" cy="684000"/>
          </a:xfrm>
        </p:grpSpPr>
        <p:sp>
          <p:nvSpPr>
            <p:cNvPr id="727" name="Google Shape;727;p41"/>
            <p:cNvSpPr/>
            <p:nvPr/>
          </p:nvSpPr>
          <p:spPr>
            <a:xfrm>
              <a:off x="8160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28" name="Google Shape;728;p41"/>
            <p:cNvSpPr/>
            <p:nvPr/>
          </p:nvSpPr>
          <p:spPr>
            <a:xfrm>
              <a:off x="8291190" y="3703400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9" name="Google Shape;729;p41"/>
          <p:cNvGrpSpPr/>
          <p:nvPr/>
        </p:nvGrpSpPr>
        <p:grpSpPr>
          <a:xfrm>
            <a:off x="8844150" y="3607726"/>
            <a:ext cx="684000" cy="684000"/>
            <a:chOff x="8160150" y="3607725"/>
            <a:chExt cx="684000" cy="684000"/>
          </a:xfrm>
        </p:grpSpPr>
        <p:sp>
          <p:nvSpPr>
            <p:cNvPr id="730" name="Google Shape;730;p41"/>
            <p:cNvSpPr/>
            <p:nvPr/>
          </p:nvSpPr>
          <p:spPr>
            <a:xfrm>
              <a:off x="8160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31" name="Google Shape;731;p41"/>
            <p:cNvSpPr/>
            <p:nvPr/>
          </p:nvSpPr>
          <p:spPr>
            <a:xfrm>
              <a:off x="8291190" y="3703400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41"/>
          <p:cNvGrpSpPr/>
          <p:nvPr/>
        </p:nvGrpSpPr>
        <p:grpSpPr>
          <a:xfrm>
            <a:off x="9528150" y="3607726"/>
            <a:ext cx="684000" cy="684000"/>
            <a:chOff x="8160150" y="3607725"/>
            <a:chExt cx="684000" cy="684000"/>
          </a:xfrm>
        </p:grpSpPr>
        <p:sp>
          <p:nvSpPr>
            <p:cNvPr id="733" name="Google Shape;733;p41"/>
            <p:cNvSpPr/>
            <p:nvPr/>
          </p:nvSpPr>
          <p:spPr>
            <a:xfrm>
              <a:off x="8160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734" name="Google Shape;734;p41"/>
            <p:cNvSpPr/>
            <p:nvPr/>
          </p:nvSpPr>
          <p:spPr>
            <a:xfrm>
              <a:off x="8291190" y="3703400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41"/>
          <p:cNvGrpSpPr/>
          <p:nvPr/>
        </p:nvGrpSpPr>
        <p:grpSpPr>
          <a:xfrm>
            <a:off x="10212150" y="3607725"/>
            <a:ext cx="684000" cy="684000"/>
            <a:chOff x="10212150" y="3607725"/>
            <a:chExt cx="684000" cy="684000"/>
          </a:xfrm>
        </p:grpSpPr>
        <p:sp>
          <p:nvSpPr>
            <p:cNvPr id="736" name="Google Shape;736;p41"/>
            <p:cNvSpPr/>
            <p:nvPr/>
          </p:nvSpPr>
          <p:spPr>
            <a:xfrm>
              <a:off x="10212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1"/>
            <p:cNvSpPr/>
            <p:nvPr/>
          </p:nvSpPr>
          <p:spPr>
            <a:xfrm>
              <a:off x="10333740" y="3707925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41"/>
          <p:cNvGrpSpPr/>
          <p:nvPr/>
        </p:nvGrpSpPr>
        <p:grpSpPr>
          <a:xfrm>
            <a:off x="10896150" y="3607725"/>
            <a:ext cx="728406" cy="683999"/>
            <a:chOff x="10896150" y="3604359"/>
            <a:chExt cx="728406" cy="687366"/>
          </a:xfrm>
        </p:grpSpPr>
        <p:sp>
          <p:nvSpPr>
            <p:cNvPr id="739" name="Google Shape;739;p41"/>
            <p:cNvSpPr/>
            <p:nvPr/>
          </p:nvSpPr>
          <p:spPr>
            <a:xfrm rot="-5400000">
              <a:off x="10916670" y="3583839"/>
              <a:ext cx="687366" cy="728406"/>
            </a:xfrm>
            <a:prstGeom prst="flowChartDocumen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1"/>
            <p:cNvSpPr/>
            <p:nvPr/>
          </p:nvSpPr>
          <p:spPr>
            <a:xfrm>
              <a:off x="11017740" y="3701713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2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What could go wrong?</a:t>
            </a:r>
            <a:endParaRPr/>
          </a:p>
        </p:txBody>
      </p:sp>
      <p:sp>
        <p:nvSpPr>
          <p:cNvPr id="746" name="Google Shape;746;p42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747" name="Google Shape;747;p42"/>
          <p:cNvSpPr txBox="1">
            <a:spLocks noGrp="1"/>
          </p:cNvSpPr>
          <p:nvPr>
            <p:ph type="body" idx="1"/>
          </p:nvPr>
        </p:nvSpPr>
        <p:spPr>
          <a:xfrm>
            <a:off x="379650" y="1591656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748" name="Google Shape;748;p42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9" name="Google Shape;749;p42"/>
          <p:cNvSpPr/>
          <p:nvPr/>
        </p:nvSpPr>
        <p:spPr>
          <a:xfrm>
            <a:off x="63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00</a:t>
            </a:r>
            <a:endParaRPr/>
          </a:p>
        </p:txBody>
      </p:sp>
      <p:sp>
        <p:nvSpPr>
          <p:cNvPr id="750" name="Google Shape;750;p42"/>
          <p:cNvSpPr/>
          <p:nvPr/>
        </p:nvSpPr>
        <p:spPr>
          <a:xfrm>
            <a:off x="132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751" name="Google Shape;751;p42"/>
          <p:cNvSpPr/>
          <p:nvPr/>
        </p:nvSpPr>
        <p:spPr>
          <a:xfrm>
            <a:off x="200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752" name="Google Shape;752;p42"/>
          <p:cNvSpPr/>
          <p:nvPr/>
        </p:nvSpPr>
        <p:spPr>
          <a:xfrm>
            <a:off x="268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753" name="Google Shape;753;p42"/>
          <p:cNvSpPr/>
          <p:nvPr/>
        </p:nvSpPr>
        <p:spPr>
          <a:xfrm>
            <a:off x="337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754" name="Google Shape;754;p42"/>
          <p:cNvSpPr/>
          <p:nvPr/>
        </p:nvSpPr>
        <p:spPr>
          <a:xfrm>
            <a:off x="405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05</a:t>
            </a:r>
            <a:endParaRPr/>
          </a:p>
        </p:txBody>
      </p:sp>
      <p:sp>
        <p:nvSpPr>
          <p:cNvPr id="755" name="Google Shape;755;p42"/>
          <p:cNvSpPr/>
          <p:nvPr/>
        </p:nvSpPr>
        <p:spPr>
          <a:xfrm>
            <a:off x="474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</a:t>
            </a:r>
            <a:endParaRPr/>
          </a:p>
        </p:txBody>
      </p:sp>
      <p:sp>
        <p:nvSpPr>
          <p:cNvPr id="756" name="Google Shape;756;p42"/>
          <p:cNvSpPr/>
          <p:nvPr/>
        </p:nvSpPr>
        <p:spPr>
          <a:xfrm>
            <a:off x="542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07</a:t>
            </a:r>
            <a:endParaRPr/>
          </a:p>
        </p:txBody>
      </p:sp>
      <p:sp>
        <p:nvSpPr>
          <p:cNvPr id="757" name="Google Shape;757;p42"/>
          <p:cNvSpPr/>
          <p:nvPr/>
        </p:nvSpPr>
        <p:spPr>
          <a:xfrm>
            <a:off x="610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</a:t>
            </a:r>
            <a:endParaRPr/>
          </a:p>
        </p:txBody>
      </p:sp>
      <p:sp>
        <p:nvSpPr>
          <p:cNvPr id="758" name="Google Shape;758;p42"/>
          <p:cNvSpPr/>
          <p:nvPr/>
        </p:nvSpPr>
        <p:spPr>
          <a:xfrm>
            <a:off x="679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09</a:t>
            </a:r>
            <a:endParaRPr/>
          </a:p>
        </p:txBody>
      </p:sp>
      <p:sp>
        <p:nvSpPr>
          <p:cNvPr id="759" name="Google Shape;759;p42"/>
          <p:cNvSpPr/>
          <p:nvPr/>
        </p:nvSpPr>
        <p:spPr>
          <a:xfrm>
            <a:off x="747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760" name="Google Shape;760;p42"/>
          <p:cNvSpPr/>
          <p:nvPr/>
        </p:nvSpPr>
        <p:spPr>
          <a:xfrm>
            <a:off x="8160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11</a:t>
            </a:r>
            <a:endParaRPr/>
          </a:p>
        </p:txBody>
      </p:sp>
      <p:sp>
        <p:nvSpPr>
          <p:cNvPr id="761" name="Google Shape;761;p42"/>
          <p:cNvSpPr/>
          <p:nvPr/>
        </p:nvSpPr>
        <p:spPr>
          <a:xfrm>
            <a:off x="8844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</a:t>
            </a:r>
            <a:endParaRPr/>
          </a:p>
        </p:txBody>
      </p:sp>
      <p:sp>
        <p:nvSpPr>
          <p:cNvPr id="762" name="Google Shape;762;p42"/>
          <p:cNvSpPr/>
          <p:nvPr/>
        </p:nvSpPr>
        <p:spPr>
          <a:xfrm>
            <a:off x="9528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</a:t>
            </a:r>
            <a:endParaRPr/>
          </a:p>
        </p:txBody>
      </p:sp>
      <p:sp>
        <p:nvSpPr>
          <p:cNvPr id="763" name="Google Shape;763;p42"/>
          <p:cNvSpPr/>
          <p:nvPr/>
        </p:nvSpPr>
        <p:spPr>
          <a:xfrm>
            <a:off x="10212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1023</a:t>
            </a:r>
            <a:endParaRPr/>
          </a:p>
        </p:txBody>
      </p:sp>
      <p:sp>
        <p:nvSpPr>
          <p:cNvPr id="764" name="Google Shape;764;p42"/>
          <p:cNvSpPr/>
          <p:nvPr/>
        </p:nvSpPr>
        <p:spPr>
          <a:xfrm>
            <a:off x="10896150" y="1839550"/>
            <a:ext cx="684000" cy="6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42"/>
          <p:cNvSpPr/>
          <p:nvPr/>
        </p:nvSpPr>
        <p:spPr>
          <a:xfrm>
            <a:off x="636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source_port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66" name="Google Shape;766;p42"/>
          <p:cNvSpPr/>
          <p:nvPr/>
        </p:nvSpPr>
        <p:spPr>
          <a:xfrm>
            <a:off x="2004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dest_port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67" name="Google Shape;767;p42"/>
          <p:cNvSpPr/>
          <p:nvPr/>
        </p:nvSpPr>
        <p:spPr>
          <a:xfrm>
            <a:off x="3372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length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68" name="Google Shape;768;p42"/>
          <p:cNvSpPr/>
          <p:nvPr/>
        </p:nvSpPr>
        <p:spPr>
          <a:xfrm>
            <a:off x="4740150" y="2547400"/>
            <a:ext cx="136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checksum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unit16_t</a:t>
            </a:r>
            <a:endParaRPr/>
          </a:p>
        </p:txBody>
      </p:sp>
      <p:sp>
        <p:nvSpPr>
          <p:cNvPr id="769" name="Google Shape;769;p42"/>
          <p:cNvSpPr/>
          <p:nvPr/>
        </p:nvSpPr>
        <p:spPr>
          <a:xfrm>
            <a:off x="6108150" y="2547400"/>
            <a:ext cx="4788000" cy="684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data[]</a:t>
            </a:r>
            <a:endParaRPr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unit8_t</a:t>
            </a:r>
            <a:endParaRPr/>
          </a:p>
        </p:txBody>
      </p:sp>
      <p:sp>
        <p:nvSpPr>
          <p:cNvPr id="770" name="Google Shape;770;p42"/>
          <p:cNvSpPr/>
          <p:nvPr/>
        </p:nvSpPr>
        <p:spPr>
          <a:xfrm>
            <a:off x="63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1" name="Google Shape;771;p42"/>
          <p:cNvSpPr/>
          <p:nvPr/>
        </p:nvSpPr>
        <p:spPr>
          <a:xfrm>
            <a:off x="1320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2" name="Google Shape;772;p42"/>
          <p:cNvSpPr/>
          <p:nvPr/>
        </p:nvSpPr>
        <p:spPr>
          <a:xfrm>
            <a:off x="2004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3" name="Google Shape;773;p42"/>
          <p:cNvSpPr/>
          <p:nvPr/>
        </p:nvSpPr>
        <p:spPr>
          <a:xfrm>
            <a:off x="2688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4" name="Google Shape;774;p42"/>
          <p:cNvSpPr/>
          <p:nvPr/>
        </p:nvSpPr>
        <p:spPr>
          <a:xfrm>
            <a:off x="3372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75" name="Google Shape;775;p42"/>
          <p:cNvSpPr/>
          <p:nvPr/>
        </p:nvSpPr>
        <p:spPr>
          <a:xfrm>
            <a:off x="405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00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76" name="Google Shape;776;p42"/>
          <p:cNvSpPr/>
          <p:nvPr/>
        </p:nvSpPr>
        <p:spPr>
          <a:xfrm>
            <a:off x="4740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7" name="Google Shape;777;p42"/>
          <p:cNvSpPr/>
          <p:nvPr/>
        </p:nvSpPr>
        <p:spPr>
          <a:xfrm>
            <a:off x="5424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778" name="Google Shape;778;p42"/>
          <p:cNvSpPr/>
          <p:nvPr/>
        </p:nvSpPr>
        <p:spPr>
          <a:xfrm>
            <a:off x="6108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79" name="Google Shape;779;p42"/>
          <p:cNvSpPr/>
          <p:nvPr/>
        </p:nvSpPr>
        <p:spPr>
          <a:xfrm>
            <a:off x="6792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80" name="Google Shape;780;p42"/>
          <p:cNvSpPr/>
          <p:nvPr/>
        </p:nvSpPr>
        <p:spPr>
          <a:xfrm>
            <a:off x="7476150" y="3607725"/>
            <a:ext cx="684000" cy="684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XX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781" name="Google Shape;781;p42"/>
          <p:cNvSpPr txBox="1"/>
          <p:nvPr/>
        </p:nvSpPr>
        <p:spPr>
          <a:xfrm>
            <a:off x="3117750" y="4794675"/>
            <a:ext cx="1876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Integer underflow!</a:t>
            </a:r>
            <a:endParaRPr b="1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4" name="Google Shape;794;p42"/>
          <p:cNvSpPr txBox="1"/>
          <p:nvPr/>
        </p:nvSpPr>
        <p:spPr>
          <a:xfrm>
            <a:off x="10044212" y="4790150"/>
            <a:ext cx="1745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Buffer overflow!</a:t>
            </a:r>
            <a:endParaRPr b="1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5" name="Google Shape;795;p42"/>
          <p:cNvSpPr txBox="1"/>
          <p:nvPr/>
        </p:nvSpPr>
        <p:spPr>
          <a:xfrm>
            <a:off x="1468950" y="4360650"/>
            <a:ext cx="7133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Open Sans"/>
                <a:ea typeface="Open Sans"/>
                <a:cs typeface="Open Sans"/>
                <a:sym typeface="Open Sans"/>
              </a:rPr>
              <a:t>Expected data length: 65528 bytes (= 0 - 8)		Actual data length: 3 bytes</a:t>
            </a:r>
            <a:endParaRPr dirty="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6" name="Google Shape;726;p41"/>
          <p:cNvGrpSpPr/>
          <p:nvPr/>
        </p:nvGrpSpPr>
        <p:grpSpPr>
          <a:xfrm>
            <a:off x="8160150" y="3607725"/>
            <a:ext cx="684000" cy="684000"/>
            <a:chOff x="8160150" y="3607725"/>
            <a:chExt cx="684000" cy="684000"/>
          </a:xfrm>
        </p:grpSpPr>
        <p:sp>
          <p:nvSpPr>
            <p:cNvPr id="57" name="Google Shape;727;p41"/>
            <p:cNvSpPr/>
            <p:nvPr/>
          </p:nvSpPr>
          <p:spPr>
            <a:xfrm>
              <a:off x="8160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" name="Google Shape;728;p41"/>
            <p:cNvSpPr/>
            <p:nvPr/>
          </p:nvSpPr>
          <p:spPr>
            <a:xfrm>
              <a:off x="8291190" y="3703400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729;p41"/>
          <p:cNvGrpSpPr/>
          <p:nvPr/>
        </p:nvGrpSpPr>
        <p:grpSpPr>
          <a:xfrm>
            <a:off x="8844150" y="3607726"/>
            <a:ext cx="684000" cy="684000"/>
            <a:chOff x="8160150" y="3607725"/>
            <a:chExt cx="684000" cy="684000"/>
          </a:xfrm>
        </p:grpSpPr>
        <p:sp>
          <p:nvSpPr>
            <p:cNvPr id="60" name="Google Shape;730;p41"/>
            <p:cNvSpPr/>
            <p:nvPr/>
          </p:nvSpPr>
          <p:spPr>
            <a:xfrm>
              <a:off x="8160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1" name="Google Shape;731;p41"/>
            <p:cNvSpPr/>
            <p:nvPr/>
          </p:nvSpPr>
          <p:spPr>
            <a:xfrm>
              <a:off x="8291190" y="3703400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732;p41"/>
          <p:cNvGrpSpPr/>
          <p:nvPr/>
        </p:nvGrpSpPr>
        <p:grpSpPr>
          <a:xfrm>
            <a:off x="9528150" y="3607726"/>
            <a:ext cx="684000" cy="684000"/>
            <a:chOff x="8160150" y="3607725"/>
            <a:chExt cx="684000" cy="684000"/>
          </a:xfrm>
        </p:grpSpPr>
        <p:sp>
          <p:nvSpPr>
            <p:cNvPr id="63" name="Google Shape;733;p41"/>
            <p:cNvSpPr/>
            <p:nvPr/>
          </p:nvSpPr>
          <p:spPr>
            <a:xfrm>
              <a:off x="8160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04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64" name="Google Shape;734;p41"/>
            <p:cNvSpPr/>
            <p:nvPr/>
          </p:nvSpPr>
          <p:spPr>
            <a:xfrm>
              <a:off x="8291190" y="3703400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735;p41"/>
          <p:cNvGrpSpPr/>
          <p:nvPr/>
        </p:nvGrpSpPr>
        <p:grpSpPr>
          <a:xfrm>
            <a:off x="10212150" y="3607725"/>
            <a:ext cx="684000" cy="684000"/>
            <a:chOff x="10212150" y="3607725"/>
            <a:chExt cx="684000" cy="684000"/>
          </a:xfrm>
        </p:grpSpPr>
        <p:sp>
          <p:nvSpPr>
            <p:cNvPr id="66" name="Google Shape;736;p41"/>
            <p:cNvSpPr/>
            <p:nvPr/>
          </p:nvSpPr>
          <p:spPr>
            <a:xfrm>
              <a:off x="10212150" y="3607725"/>
              <a:ext cx="684000" cy="6840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37;p41"/>
            <p:cNvSpPr/>
            <p:nvPr/>
          </p:nvSpPr>
          <p:spPr>
            <a:xfrm>
              <a:off x="10333740" y="3707925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738;p41"/>
          <p:cNvGrpSpPr/>
          <p:nvPr/>
        </p:nvGrpSpPr>
        <p:grpSpPr>
          <a:xfrm>
            <a:off x="10896150" y="3607725"/>
            <a:ext cx="728406" cy="683999"/>
            <a:chOff x="10896150" y="3604359"/>
            <a:chExt cx="728406" cy="687366"/>
          </a:xfrm>
        </p:grpSpPr>
        <p:sp>
          <p:nvSpPr>
            <p:cNvPr id="69" name="Google Shape;739;p41"/>
            <p:cNvSpPr/>
            <p:nvPr/>
          </p:nvSpPr>
          <p:spPr>
            <a:xfrm rot="-5400000">
              <a:off x="10916670" y="3583839"/>
              <a:ext cx="687366" cy="728406"/>
            </a:xfrm>
            <a:prstGeom prst="flowChartDocument">
              <a:avLst/>
            </a:prstGeom>
            <a:solidFill>
              <a:schemeClr val="accent3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40;p41"/>
            <p:cNvSpPr/>
            <p:nvPr/>
          </p:nvSpPr>
          <p:spPr>
            <a:xfrm>
              <a:off x="11017740" y="3701713"/>
              <a:ext cx="440802" cy="492642"/>
            </a:xfrm>
            <a:prstGeom prst="irregularSeal1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43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 consequences and huge costs</a:t>
            </a:r>
            <a:endParaRPr/>
          </a:p>
        </p:txBody>
      </p:sp>
      <p:sp>
        <p:nvSpPr>
          <p:cNvPr id="805" name="Google Shape;805;p43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806" name="Google Shape;8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50" y="1586450"/>
            <a:ext cx="2497824" cy="41533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7" name="Google Shape;80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6300" y="1842263"/>
            <a:ext cx="2497824" cy="41533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8" name="Google Shape;80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5475" y="977425"/>
            <a:ext cx="2497824" cy="41533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9" name="Google Shape;809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9775" y="2341700"/>
            <a:ext cx="2497824" cy="41533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0" name="Google Shape;810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04275" y="441450"/>
            <a:ext cx="2497824" cy="415335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1" name="Google Shape;811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7675" y="2612125"/>
            <a:ext cx="2935899" cy="4881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2" name="Google Shape;812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7975" y="-73337"/>
            <a:ext cx="3117000" cy="51829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3" name="Google Shape;813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906701" y="1842275"/>
            <a:ext cx="3547375" cy="57595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14" name="Google Shape;814;p4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127458" y="-1899175"/>
            <a:ext cx="4284134" cy="6858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15" name="Google Shape;815;p43"/>
          <p:cNvSpPr txBox="1"/>
          <p:nvPr/>
        </p:nvSpPr>
        <p:spPr>
          <a:xfrm>
            <a:off x="371400" y="2998050"/>
            <a:ext cx="11449200" cy="861900"/>
          </a:xfrm>
          <a:prstGeom prst="rect">
            <a:avLst/>
          </a:prstGeom>
          <a:noFill/>
          <a:ln>
            <a:noFill/>
          </a:ln>
          <a:effectLst>
            <a:outerShdw blurRad="71438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What are we going to do about that?</a:t>
            </a:r>
            <a:endParaRPr sz="4400" b="1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4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5"/>
          <p:cNvSpPr txBox="1">
            <a:spLocks noGrp="1"/>
          </p:cNvSpPr>
          <p:nvPr>
            <p:ph type="title"/>
          </p:nvPr>
        </p:nvSpPr>
        <p:spPr>
          <a:xfrm>
            <a:off x="1676399" y="96175"/>
            <a:ext cx="9677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B2748"/>
              </a:buClr>
              <a:buSzPts val="3200"/>
              <a:buFont typeface="Open Sans"/>
              <a:buNone/>
            </a:pPr>
            <a:r>
              <a:rPr lang="en-US"/>
              <a:t>Better representations</a:t>
            </a:r>
            <a:endParaRPr/>
          </a:p>
        </p:txBody>
      </p:sp>
      <p:sp>
        <p:nvSpPr>
          <p:cNvPr id="827" name="Google Shape;827;p45"/>
          <p:cNvSpPr txBox="1">
            <a:spLocks noGrp="1"/>
          </p:cNvSpPr>
          <p:nvPr>
            <p:ph type="sldNum" idx="12"/>
          </p:nvPr>
        </p:nvSpPr>
        <p:spPr>
          <a:xfrm>
            <a:off x="11128046" y="6312360"/>
            <a:ext cx="772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828" name="Google Shape;828;p45"/>
          <p:cNvSpPr txBox="1">
            <a:spLocks noGrp="1"/>
          </p:cNvSpPr>
          <p:nvPr>
            <p:ph type="body" idx="1"/>
          </p:nvPr>
        </p:nvSpPr>
        <p:spPr>
          <a:xfrm>
            <a:off x="379650" y="1591800"/>
            <a:ext cx="11432700" cy="375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latin typeface="Consolas"/>
                <a:ea typeface="Consolas"/>
                <a:cs typeface="Consolas"/>
                <a:sym typeface="Consolas"/>
              </a:rPr>
              <a:t>UDP</a:t>
            </a:r>
            <a:endParaRPr b="1" dirty="0"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829" name="Google Shape;829;p45"/>
          <p:cNvSpPr txBox="1">
            <a:spLocks noGrp="1"/>
          </p:cNvSpPr>
          <p:nvPr>
            <p:ph type="ftr" idx="11"/>
          </p:nvPr>
        </p:nvSpPr>
        <p:spPr>
          <a:xfrm>
            <a:off x="8890000" y="6409197"/>
            <a:ext cx="1968600" cy="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AdaCore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0" name="Google Shape;830;p45"/>
          <p:cNvSpPr txBox="1"/>
          <p:nvPr/>
        </p:nvSpPr>
        <p:spPr>
          <a:xfrm>
            <a:off x="8470075" y="3085675"/>
            <a:ext cx="2327100" cy="797400"/>
          </a:xfrm>
          <a:prstGeom prst="rect">
            <a:avLst/>
          </a:prstGeom>
          <a:noFill/>
          <a:ln w="28575" cap="flat" cmpd="sng">
            <a:solidFill>
              <a:srgbClr val="EF75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Size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</a:t>
            </a:r>
            <a:b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8 * (Length - 8)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1" name="Google Shape;831;p45"/>
          <p:cNvSpPr txBox="1"/>
          <p:nvPr/>
        </p:nvSpPr>
        <p:spPr>
          <a:xfrm>
            <a:off x="2833500" y="3882975"/>
            <a:ext cx="6525000" cy="469800"/>
          </a:xfrm>
          <a:prstGeom prst="rect">
            <a:avLst/>
          </a:prstGeom>
          <a:noFill/>
          <a:ln w="28575" cap="flat" cmpd="sng">
            <a:solidFill>
              <a:srgbClr val="EF750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type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U16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is range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0 .. 2 ** 16 - 1</a:t>
            </a:r>
            <a:r>
              <a:rPr lang="en-US" sz="1800" b="1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 with Size </a:t>
            </a:r>
            <a:r>
              <a:rPr lang="en-US" sz="1800" dirty="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=&gt; 16</a:t>
            </a: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32" name="Google Shape;832;p45"/>
          <p:cNvGrpSpPr/>
          <p:nvPr/>
        </p:nvGrpSpPr>
        <p:grpSpPr>
          <a:xfrm>
            <a:off x="804450" y="2547400"/>
            <a:ext cx="10583100" cy="684000"/>
            <a:chOff x="636150" y="2547400"/>
            <a:chExt cx="10583100" cy="684000"/>
          </a:xfrm>
        </p:grpSpPr>
        <p:sp>
          <p:nvSpPr>
            <p:cNvPr id="833" name="Google Shape;833;p45"/>
            <p:cNvSpPr/>
            <p:nvPr/>
          </p:nvSpPr>
          <p:spPr>
            <a:xfrm>
              <a:off x="6361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Src_Port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34" name="Google Shape;834;p45"/>
            <p:cNvSpPr/>
            <p:nvPr/>
          </p:nvSpPr>
          <p:spPr>
            <a:xfrm>
              <a:off x="298477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Dest_Port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35" name="Google Shape;835;p45"/>
            <p:cNvSpPr/>
            <p:nvPr/>
          </p:nvSpPr>
          <p:spPr>
            <a:xfrm>
              <a:off x="533340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Length</a:t>
              </a:r>
              <a:endParaRPr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 dirty="0"/>
            </a:p>
          </p:txBody>
        </p:sp>
        <p:sp>
          <p:nvSpPr>
            <p:cNvPr id="836" name="Google Shape;836;p45"/>
            <p:cNvSpPr/>
            <p:nvPr/>
          </p:nvSpPr>
          <p:spPr>
            <a:xfrm>
              <a:off x="7682025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Checksum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U16</a:t>
              </a:r>
              <a:endParaRPr/>
            </a:p>
          </p:txBody>
        </p:sp>
        <p:sp>
          <p:nvSpPr>
            <p:cNvPr id="837" name="Google Shape;837;p45"/>
            <p:cNvSpPr/>
            <p:nvPr/>
          </p:nvSpPr>
          <p:spPr>
            <a:xfrm>
              <a:off x="10030650" y="2547400"/>
              <a:ext cx="1188600" cy="6840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Data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Opaque</a:t>
              </a:r>
              <a:endParaRPr/>
            </a:p>
          </p:txBody>
        </p:sp>
        <p:cxnSp>
          <p:nvCxnSpPr>
            <p:cNvPr id="838" name="Google Shape;838;p45"/>
            <p:cNvCxnSpPr>
              <a:stCxn id="834" idx="3"/>
              <a:endCxn id="835" idx="1"/>
            </p:cNvCxnSpPr>
            <p:nvPr/>
          </p:nvCxnSpPr>
          <p:spPr>
            <a:xfrm>
              <a:off x="417337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39" name="Google Shape;839;p45"/>
            <p:cNvCxnSpPr>
              <a:stCxn id="833" idx="3"/>
              <a:endCxn id="834" idx="1"/>
            </p:cNvCxnSpPr>
            <p:nvPr/>
          </p:nvCxnSpPr>
          <p:spPr>
            <a:xfrm>
              <a:off x="182475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40" name="Google Shape;840;p45"/>
            <p:cNvCxnSpPr>
              <a:stCxn id="835" idx="3"/>
              <a:endCxn id="836" idx="1"/>
            </p:cNvCxnSpPr>
            <p:nvPr/>
          </p:nvCxnSpPr>
          <p:spPr>
            <a:xfrm>
              <a:off x="6522000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41" name="Google Shape;841;p45"/>
            <p:cNvCxnSpPr>
              <a:stCxn id="836" idx="3"/>
              <a:endCxn id="837" idx="1"/>
            </p:cNvCxnSpPr>
            <p:nvPr/>
          </p:nvCxnSpPr>
          <p:spPr>
            <a:xfrm>
              <a:off x="8870625" y="2889400"/>
              <a:ext cx="11601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daCore Corporate Theme">
  <a:themeElements>
    <a:clrScheme name="AdaCore Theme">
      <a:dk1>
        <a:srgbClr val="1A2748"/>
      </a:dk1>
      <a:lt1>
        <a:srgbClr val="FFFFFF"/>
      </a:lt1>
      <a:dk2>
        <a:srgbClr val="B9C8D6"/>
      </a:dk2>
      <a:lt2>
        <a:srgbClr val="E7E6E6"/>
      </a:lt2>
      <a:accent1>
        <a:srgbClr val="1A2748"/>
      </a:accent1>
      <a:accent2>
        <a:srgbClr val="EF7406"/>
      </a:accent2>
      <a:accent3>
        <a:srgbClr val="A5A5A5"/>
      </a:accent3>
      <a:accent4>
        <a:srgbClr val="B9C8D6"/>
      </a:accent4>
      <a:accent5>
        <a:srgbClr val="EF7406"/>
      </a:accent5>
      <a:accent6>
        <a:srgbClr val="1A2748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F5B55D6A21C347AD991F0C05062135" ma:contentTypeVersion="14" ma:contentTypeDescription="Create a new document." ma:contentTypeScope="" ma:versionID="776c203cafe76ebbb572febd658881e3">
  <xsd:schema xmlns:xsd="http://www.w3.org/2001/XMLSchema" xmlns:xs="http://www.w3.org/2001/XMLSchema" xmlns:p="http://schemas.microsoft.com/office/2006/metadata/properties" xmlns:ns2="1cd7065f-2a54-45ef-b619-2470e52e6fab" xmlns:ns3="9584cf66-a848-49ae-bc30-7309a546e01d" targetNamespace="http://schemas.microsoft.com/office/2006/metadata/properties" ma:root="true" ma:fieldsID="ad15bbb66e92e8bea2cb95f061e7237e" ns2:_="" ns3:_="">
    <xsd:import namespace="1cd7065f-2a54-45ef-b619-2470e52e6fab"/>
    <xsd:import namespace="9584cf66-a848-49ae-bc30-7309a546e0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7065f-2a54-45ef-b619-2470e52e6f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c1372c-2214-4c9c-8fea-25d37c93a2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4cf66-a848-49ae-bc30-7309a546e01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bd9742c-eb8c-435b-882d-5c10c1d8c43f}" ma:internalName="TaxCatchAll" ma:showField="CatchAllData" ma:web="9584cf66-a848-49ae-bc30-7309a546e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584cf66-a848-49ae-bc30-7309a546e01d" xsi:nil="true"/>
    <lcf76f155ced4ddcb4097134ff3c332f xmlns="1cd7065f-2a54-45ef-b619-2470e52e6fa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7CEA72E-D41E-4B68-8BEA-BB07BBA201C5}"/>
</file>

<file path=customXml/itemProps2.xml><?xml version="1.0" encoding="utf-8"?>
<ds:datastoreItem xmlns:ds="http://schemas.openxmlformats.org/officeDocument/2006/customXml" ds:itemID="{3B439B03-2012-4CCE-A1ED-64727CD665D0}"/>
</file>

<file path=customXml/itemProps3.xml><?xml version="1.0" encoding="utf-8"?>
<ds:datastoreItem xmlns:ds="http://schemas.openxmlformats.org/officeDocument/2006/customXml" ds:itemID="{06DD3AD7-E65F-440C-979D-DC0C69A5B5C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927</Words>
  <Application>Microsoft Office PowerPoint</Application>
  <PresentationFormat>Widescreen</PresentationFormat>
  <Paragraphs>366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Noto Sans Symbols</vt:lpstr>
      <vt:lpstr>Arial</vt:lpstr>
      <vt:lpstr>Calibri</vt:lpstr>
      <vt:lpstr>Open Sans</vt:lpstr>
      <vt:lpstr>Consolas</vt:lpstr>
      <vt:lpstr>Open Sans Light</vt:lpstr>
      <vt:lpstr>AdaCore Corporate Theme</vt:lpstr>
      <vt:lpstr>The End of Binary Protocol Parser Vulnerabilities</vt:lpstr>
      <vt:lpstr>A fairly simple protocol: UDP</vt:lpstr>
      <vt:lpstr>Typical representation with a C struct</vt:lpstr>
      <vt:lpstr>Typical representation with a C struct</vt:lpstr>
      <vt:lpstr>What could go wrong?</vt:lpstr>
      <vt:lpstr>What could go wrong?</vt:lpstr>
      <vt:lpstr>Real consequences and huge costs</vt:lpstr>
      <vt:lpstr>PowerPoint Presentation</vt:lpstr>
      <vt:lpstr>Better representations</vt:lpstr>
      <vt:lpstr>Proofs on the model level</vt:lpstr>
      <vt:lpstr>Option #1: Introduce explicit invariant</vt:lpstr>
      <vt:lpstr>Option #2: Use constraint length type</vt:lpstr>
      <vt:lpstr>A fragment of an ICMP message model</vt:lpstr>
      <vt:lpstr>Guarantees from message verification</vt:lpstr>
      <vt:lpstr>How do we bridge the gap between specification and implementation?</vt:lpstr>
      <vt:lpstr>SPARK as our target language</vt:lpstr>
      <vt:lpstr>Guarantees from program verification</vt:lpstr>
      <vt:lpstr>Modelling dynamic protocol behavior</vt:lpstr>
      <vt:lpstr>Interacting FSMs with context</vt:lpstr>
      <vt:lpstr>Guarantees from session verification</vt:lpstr>
      <vt:lpstr>RecordFlux toolset</vt:lpstr>
      <vt:lpstr>RecordFlux workflow</vt:lpstr>
      <vt:lpstr>RecordFlux Industrial Application</vt:lpstr>
      <vt:lpstr>NVIDIA adopts SPARK for critical firmware</vt:lpstr>
      <vt:lpstr>Security Protocol and Data Model (SPDM)</vt:lpstr>
      <vt:lpstr>SPDM formalization with RecordFlux</vt:lpstr>
      <vt:lpstr>The Future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2023-10-13T09:28:29Z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0x010100FDF5B55D6A21C347AD991F0C05062135</vt:lpwstr>
  </property>
</Properties>
</file>